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6420" r:id="rId5"/>
  </p:sldMasterIdLst>
  <p:notesMasterIdLst>
    <p:notesMasterId r:id="rId23"/>
  </p:notesMasterIdLst>
  <p:handoutMasterIdLst>
    <p:handoutMasterId r:id="rId24"/>
  </p:handoutMasterIdLst>
  <p:sldIdLst>
    <p:sldId id="463" r:id="rId6"/>
    <p:sldId id="3802" r:id="rId7"/>
    <p:sldId id="3274" r:id="rId8"/>
    <p:sldId id="3803" r:id="rId9"/>
    <p:sldId id="3261" r:id="rId10"/>
    <p:sldId id="3263" r:id="rId11"/>
    <p:sldId id="3804" r:id="rId12"/>
    <p:sldId id="3264" r:id="rId13"/>
    <p:sldId id="3266" r:id="rId14"/>
    <p:sldId id="3805" r:id="rId15"/>
    <p:sldId id="3799" r:id="rId16"/>
    <p:sldId id="545" r:id="rId17"/>
    <p:sldId id="546" r:id="rId18"/>
    <p:sldId id="3790" r:id="rId19"/>
    <p:sldId id="3801" r:id="rId20"/>
    <p:sldId id="3793" r:id="rId21"/>
    <p:sldId id="544" r:id="rId22"/>
  </p:sldIdLst>
  <p:sldSz cx="12192000" cy="6858000"/>
  <p:notesSz cx="6797675" cy="9926638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800"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800"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800"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800"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800"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800"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800"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800"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800" b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79646"/>
    <a:srgbClr val="203864"/>
    <a:srgbClr val="595959"/>
    <a:srgbClr val="002060"/>
    <a:srgbClr val="1F4E79"/>
    <a:srgbClr val="FF0000"/>
    <a:srgbClr val="92D050"/>
    <a:srgbClr val="548235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41" autoAdjust="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>
        <p:guide pos="3840"/>
        <p:guide orient="horz" pos="21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Francesca Atzeni" userId="6207881a-ad34-431f-bdc2-79509d918a1a" providerId="ADAL" clId="{E1E3EAB0-FD4F-4B52-861F-9E4D95CF1AAC}"/>
    <pc:docChg chg="delSld modSld">
      <pc:chgData name="Maria Francesca Atzeni" userId="6207881a-ad34-431f-bdc2-79509d918a1a" providerId="ADAL" clId="{E1E3EAB0-FD4F-4B52-861F-9E4D95CF1AAC}" dt="2024-05-17T08:48:36.813" v="98" actId="47"/>
      <pc:docMkLst>
        <pc:docMk/>
      </pc:docMkLst>
      <pc:sldChg chg="modSp mod">
        <pc:chgData name="Maria Francesca Atzeni" userId="6207881a-ad34-431f-bdc2-79509d918a1a" providerId="ADAL" clId="{E1E3EAB0-FD4F-4B52-861F-9E4D95CF1AAC}" dt="2024-05-17T08:47:27.425" v="54" actId="20577"/>
        <pc:sldMkLst>
          <pc:docMk/>
          <pc:sldMk cId="0" sldId="463"/>
        </pc:sldMkLst>
        <pc:spChg chg="mod">
          <ac:chgData name="Maria Francesca Atzeni" userId="6207881a-ad34-431f-bdc2-79509d918a1a" providerId="ADAL" clId="{E1E3EAB0-FD4F-4B52-861F-9E4D95CF1AAC}" dt="2024-05-17T08:47:27.425" v="54" actId="20577"/>
          <ac:spMkLst>
            <pc:docMk/>
            <pc:sldMk cId="0" sldId="463"/>
            <ac:spMk id="18" creationId="{E0A5CE15-F2C0-4BEF-AB77-5D892CD4C7E2}"/>
          </ac:spMkLst>
        </pc:spChg>
      </pc:sldChg>
      <pc:sldChg chg="del">
        <pc:chgData name="Maria Francesca Atzeni" userId="6207881a-ad34-431f-bdc2-79509d918a1a" providerId="ADAL" clId="{E1E3EAB0-FD4F-4B52-861F-9E4D95CF1AAC}" dt="2024-05-17T08:47:44.199" v="58" actId="47"/>
        <pc:sldMkLst>
          <pc:docMk/>
          <pc:sldMk cId="0" sldId="779"/>
        </pc:sldMkLst>
      </pc:sldChg>
      <pc:sldChg chg="del">
        <pc:chgData name="Maria Francesca Atzeni" userId="6207881a-ad34-431f-bdc2-79509d918a1a" providerId="ADAL" clId="{E1E3EAB0-FD4F-4B52-861F-9E4D95CF1AAC}" dt="2024-05-17T08:47:56.250" v="68" actId="47"/>
        <pc:sldMkLst>
          <pc:docMk/>
          <pc:sldMk cId="0" sldId="2062"/>
        </pc:sldMkLst>
      </pc:sldChg>
      <pc:sldChg chg="del">
        <pc:chgData name="Maria Francesca Atzeni" userId="6207881a-ad34-431f-bdc2-79509d918a1a" providerId="ADAL" clId="{E1E3EAB0-FD4F-4B52-861F-9E4D95CF1AAC}" dt="2024-05-17T08:47:55.350" v="67" actId="47"/>
        <pc:sldMkLst>
          <pc:docMk/>
          <pc:sldMk cId="2105182704" sldId="2373"/>
        </pc:sldMkLst>
      </pc:sldChg>
      <pc:sldChg chg="del">
        <pc:chgData name="Maria Francesca Atzeni" userId="6207881a-ad34-431f-bdc2-79509d918a1a" providerId="ADAL" clId="{E1E3EAB0-FD4F-4B52-861F-9E4D95CF1AAC}" dt="2024-05-17T08:47:57.404" v="69" actId="47"/>
        <pc:sldMkLst>
          <pc:docMk/>
          <pc:sldMk cId="4073975433" sldId="2374"/>
        </pc:sldMkLst>
      </pc:sldChg>
      <pc:sldChg chg="del">
        <pc:chgData name="Maria Francesca Atzeni" userId="6207881a-ad34-431f-bdc2-79509d918a1a" providerId="ADAL" clId="{E1E3EAB0-FD4F-4B52-861F-9E4D95CF1AAC}" dt="2024-05-17T08:48:00.416" v="72" actId="47"/>
        <pc:sldMkLst>
          <pc:docMk/>
          <pc:sldMk cId="981581703" sldId="2376"/>
        </pc:sldMkLst>
      </pc:sldChg>
      <pc:sldChg chg="del">
        <pc:chgData name="Maria Francesca Atzeni" userId="6207881a-ad34-431f-bdc2-79509d918a1a" providerId="ADAL" clId="{E1E3EAB0-FD4F-4B52-861F-9E4D95CF1AAC}" dt="2024-05-17T08:48:02.459" v="74" actId="47"/>
        <pc:sldMkLst>
          <pc:docMk/>
          <pc:sldMk cId="1138350630" sldId="2379"/>
        </pc:sldMkLst>
      </pc:sldChg>
      <pc:sldChg chg="del">
        <pc:chgData name="Maria Francesca Atzeni" userId="6207881a-ad34-431f-bdc2-79509d918a1a" providerId="ADAL" clId="{E1E3EAB0-FD4F-4B52-861F-9E4D95CF1AAC}" dt="2024-05-17T08:48:06.641" v="78" actId="47"/>
        <pc:sldMkLst>
          <pc:docMk/>
          <pc:sldMk cId="3952034306" sldId="2385"/>
        </pc:sldMkLst>
      </pc:sldChg>
      <pc:sldChg chg="del">
        <pc:chgData name="Maria Francesca Atzeni" userId="6207881a-ad34-431f-bdc2-79509d918a1a" providerId="ADAL" clId="{E1E3EAB0-FD4F-4B52-861F-9E4D95CF1AAC}" dt="2024-05-17T08:48:10.532" v="81" actId="47"/>
        <pc:sldMkLst>
          <pc:docMk/>
          <pc:sldMk cId="2041657084" sldId="2387"/>
        </pc:sldMkLst>
      </pc:sldChg>
      <pc:sldChg chg="del">
        <pc:chgData name="Maria Francesca Atzeni" userId="6207881a-ad34-431f-bdc2-79509d918a1a" providerId="ADAL" clId="{E1E3EAB0-FD4F-4B52-861F-9E4D95CF1AAC}" dt="2024-05-17T08:48:11.631" v="82" actId="47"/>
        <pc:sldMkLst>
          <pc:docMk/>
          <pc:sldMk cId="2833690656" sldId="2388"/>
        </pc:sldMkLst>
      </pc:sldChg>
      <pc:sldChg chg="del">
        <pc:chgData name="Maria Francesca Atzeni" userId="6207881a-ad34-431f-bdc2-79509d918a1a" providerId="ADAL" clId="{E1E3EAB0-FD4F-4B52-861F-9E4D95CF1AAC}" dt="2024-05-17T08:48:12.866" v="83" actId="47"/>
        <pc:sldMkLst>
          <pc:docMk/>
          <pc:sldMk cId="1460923506" sldId="2389"/>
        </pc:sldMkLst>
      </pc:sldChg>
      <pc:sldChg chg="del">
        <pc:chgData name="Maria Francesca Atzeni" userId="6207881a-ad34-431f-bdc2-79509d918a1a" providerId="ADAL" clId="{E1E3EAB0-FD4F-4B52-861F-9E4D95CF1AAC}" dt="2024-05-17T08:48:13.849" v="84" actId="47"/>
        <pc:sldMkLst>
          <pc:docMk/>
          <pc:sldMk cId="2270830951" sldId="2390"/>
        </pc:sldMkLst>
      </pc:sldChg>
      <pc:sldChg chg="del">
        <pc:chgData name="Maria Francesca Atzeni" userId="6207881a-ad34-431f-bdc2-79509d918a1a" providerId="ADAL" clId="{E1E3EAB0-FD4F-4B52-861F-9E4D95CF1AAC}" dt="2024-05-17T08:48:14.915" v="85" actId="47"/>
        <pc:sldMkLst>
          <pc:docMk/>
          <pc:sldMk cId="1442963187" sldId="2391"/>
        </pc:sldMkLst>
      </pc:sldChg>
      <pc:sldChg chg="del">
        <pc:chgData name="Maria Francesca Atzeni" userId="6207881a-ad34-431f-bdc2-79509d918a1a" providerId="ADAL" clId="{E1E3EAB0-FD4F-4B52-861F-9E4D95CF1AAC}" dt="2024-05-17T08:48:15.994" v="86" actId="47"/>
        <pc:sldMkLst>
          <pc:docMk/>
          <pc:sldMk cId="3110236994" sldId="2392"/>
        </pc:sldMkLst>
      </pc:sldChg>
      <pc:sldChg chg="del">
        <pc:chgData name="Maria Francesca Atzeni" userId="6207881a-ad34-431f-bdc2-79509d918a1a" providerId="ADAL" clId="{E1E3EAB0-FD4F-4B52-861F-9E4D95CF1AAC}" dt="2024-05-17T08:47:58.350" v="70" actId="47"/>
        <pc:sldMkLst>
          <pc:docMk/>
          <pc:sldMk cId="4133843901" sldId="2870"/>
        </pc:sldMkLst>
      </pc:sldChg>
      <pc:sldChg chg="del">
        <pc:chgData name="Maria Francesca Atzeni" userId="6207881a-ad34-431f-bdc2-79509d918a1a" providerId="ADAL" clId="{E1E3EAB0-FD4F-4B52-861F-9E4D95CF1AAC}" dt="2024-05-17T08:48:01.434" v="73" actId="47"/>
        <pc:sldMkLst>
          <pc:docMk/>
          <pc:sldMk cId="1281997871" sldId="2871"/>
        </pc:sldMkLst>
      </pc:sldChg>
      <pc:sldChg chg="del">
        <pc:chgData name="Maria Francesca Atzeni" userId="6207881a-ad34-431f-bdc2-79509d918a1a" providerId="ADAL" clId="{E1E3EAB0-FD4F-4B52-861F-9E4D95CF1AAC}" dt="2024-05-17T08:48:03.504" v="75" actId="47"/>
        <pc:sldMkLst>
          <pc:docMk/>
          <pc:sldMk cId="1680939330" sldId="2872"/>
        </pc:sldMkLst>
      </pc:sldChg>
      <pc:sldChg chg="del">
        <pc:chgData name="Maria Francesca Atzeni" userId="6207881a-ad34-431f-bdc2-79509d918a1a" providerId="ADAL" clId="{E1E3EAB0-FD4F-4B52-861F-9E4D95CF1AAC}" dt="2024-05-17T08:48:07.680" v="79" actId="47"/>
        <pc:sldMkLst>
          <pc:docMk/>
          <pc:sldMk cId="901218060" sldId="2874"/>
        </pc:sldMkLst>
      </pc:sldChg>
      <pc:sldChg chg="del">
        <pc:chgData name="Maria Francesca Atzeni" userId="6207881a-ad34-431f-bdc2-79509d918a1a" providerId="ADAL" clId="{E1E3EAB0-FD4F-4B52-861F-9E4D95CF1AAC}" dt="2024-05-17T08:48:05.660" v="77" actId="47"/>
        <pc:sldMkLst>
          <pc:docMk/>
          <pc:sldMk cId="840884450" sldId="3042"/>
        </pc:sldMkLst>
      </pc:sldChg>
      <pc:sldChg chg="del">
        <pc:chgData name="Maria Francesca Atzeni" userId="6207881a-ad34-431f-bdc2-79509d918a1a" providerId="ADAL" clId="{E1E3EAB0-FD4F-4B52-861F-9E4D95CF1AAC}" dt="2024-05-17T08:48:04.566" v="76" actId="47"/>
        <pc:sldMkLst>
          <pc:docMk/>
          <pc:sldMk cId="2873184760" sldId="3046"/>
        </pc:sldMkLst>
      </pc:sldChg>
      <pc:sldChg chg="del">
        <pc:chgData name="Maria Francesca Atzeni" userId="6207881a-ad34-431f-bdc2-79509d918a1a" providerId="ADAL" clId="{E1E3EAB0-FD4F-4B52-861F-9E4D95CF1AAC}" dt="2024-05-17T08:47:36.233" v="55" actId="47"/>
        <pc:sldMkLst>
          <pc:docMk/>
          <pc:sldMk cId="1922168499" sldId="3119"/>
        </pc:sldMkLst>
      </pc:sldChg>
      <pc:sldChg chg="del">
        <pc:chgData name="Maria Francesca Atzeni" userId="6207881a-ad34-431f-bdc2-79509d918a1a" providerId="ADAL" clId="{E1E3EAB0-FD4F-4B52-861F-9E4D95CF1AAC}" dt="2024-05-17T08:48:18.865" v="88" actId="47"/>
        <pc:sldMkLst>
          <pc:docMk/>
          <pc:sldMk cId="1309496764" sldId="3169"/>
        </pc:sldMkLst>
      </pc:sldChg>
      <pc:sldChg chg="del">
        <pc:chgData name="Maria Francesca Atzeni" userId="6207881a-ad34-431f-bdc2-79509d918a1a" providerId="ADAL" clId="{E1E3EAB0-FD4F-4B52-861F-9E4D95CF1AAC}" dt="2024-05-17T08:47:47.983" v="60" actId="47"/>
        <pc:sldMkLst>
          <pc:docMk/>
          <pc:sldMk cId="2365435224" sldId="3173"/>
        </pc:sldMkLst>
      </pc:sldChg>
      <pc:sldChg chg="del">
        <pc:chgData name="Maria Francesca Atzeni" userId="6207881a-ad34-431f-bdc2-79509d918a1a" providerId="ADAL" clId="{E1E3EAB0-FD4F-4B52-861F-9E4D95CF1AAC}" dt="2024-05-17T08:47:49.025" v="61" actId="47"/>
        <pc:sldMkLst>
          <pc:docMk/>
          <pc:sldMk cId="998664621" sldId="3174"/>
        </pc:sldMkLst>
      </pc:sldChg>
      <pc:sldChg chg="del">
        <pc:chgData name="Maria Francesca Atzeni" userId="6207881a-ad34-431f-bdc2-79509d918a1a" providerId="ADAL" clId="{E1E3EAB0-FD4F-4B52-861F-9E4D95CF1AAC}" dt="2024-05-17T08:47:51.047" v="63" actId="47"/>
        <pc:sldMkLst>
          <pc:docMk/>
          <pc:sldMk cId="3721702042" sldId="3189"/>
        </pc:sldMkLst>
      </pc:sldChg>
      <pc:sldChg chg="del">
        <pc:chgData name="Maria Francesca Atzeni" userId="6207881a-ad34-431f-bdc2-79509d918a1a" providerId="ADAL" clId="{E1E3EAB0-FD4F-4B52-861F-9E4D95CF1AAC}" dt="2024-05-17T08:48:22.392" v="91" actId="47"/>
        <pc:sldMkLst>
          <pc:docMk/>
          <pc:sldMk cId="3076404007" sldId="3195"/>
        </pc:sldMkLst>
      </pc:sldChg>
      <pc:sldChg chg="del">
        <pc:chgData name="Maria Francesca Atzeni" userId="6207881a-ad34-431f-bdc2-79509d918a1a" providerId="ADAL" clId="{E1E3EAB0-FD4F-4B52-861F-9E4D95CF1AAC}" dt="2024-05-17T08:48:23.951" v="92" actId="47"/>
        <pc:sldMkLst>
          <pc:docMk/>
          <pc:sldMk cId="1817412689" sldId="3196"/>
        </pc:sldMkLst>
      </pc:sldChg>
      <pc:sldChg chg="del">
        <pc:chgData name="Maria Francesca Atzeni" userId="6207881a-ad34-431f-bdc2-79509d918a1a" providerId="ADAL" clId="{E1E3EAB0-FD4F-4B52-861F-9E4D95CF1AAC}" dt="2024-05-17T08:48:25.049" v="93" actId="47"/>
        <pc:sldMkLst>
          <pc:docMk/>
          <pc:sldMk cId="1384223824" sldId="3198"/>
        </pc:sldMkLst>
      </pc:sldChg>
      <pc:sldChg chg="del">
        <pc:chgData name="Maria Francesca Atzeni" userId="6207881a-ad34-431f-bdc2-79509d918a1a" providerId="ADAL" clId="{E1E3EAB0-FD4F-4B52-861F-9E4D95CF1AAC}" dt="2024-05-17T08:48:27.461" v="95" actId="47"/>
        <pc:sldMkLst>
          <pc:docMk/>
          <pc:sldMk cId="3659040470" sldId="3199"/>
        </pc:sldMkLst>
      </pc:sldChg>
      <pc:sldChg chg="del">
        <pc:chgData name="Maria Francesca Atzeni" userId="6207881a-ad34-431f-bdc2-79509d918a1a" providerId="ADAL" clId="{E1E3EAB0-FD4F-4B52-861F-9E4D95CF1AAC}" dt="2024-05-17T08:47:52.066" v="64" actId="47"/>
        <pc:sldMkLst>
          <pc:docMk/>
          <pc:sldMk cId="2700908164" sldId="3210"/>
        </pc:sldMkLst>
      </pc:sldChg>
      <pc:sldChg chg="del">
        <pc:chgData name="Maria Francesca Atzeni" userId="6207881a-ad34-431f-bdc2-79509d918a1a" providerId="ADAL" clId="{E1E3EAB0-FD4F-4B52-861F-9E4D95CF1AAC}" dt="2024-05-17T08:48:36.813" v="98" actId="47"/>
        <pc:sldMkLst>
          <pc:docMk/>
          <pc:sldMk cId="4118204285" sldId="3260"/>
        </pc:sldMkLst>
      </pc:sldChg>
      <pc:sldChg chg="del">
        <pc:chgData name="Maria Francesca Atzeni" userId="6207881a-ad34-431f-bdc2-79509d918a1a" providerId="ADAL" clId="{E1E3EAB0-FD4F-4B52-861F-9E4D95CF1AAC}" dt="2024-05-17T08:47:50.034" v="62" actId="47"/>
        <pc:sldMkLst>
          <pc:docMk/>
          <pc:sldMk cId="1962351213" sldId="3275"/>
        </pc:sldMkLst>
      </pc:sldChg>
      <pc:sldChg chg="del">
        <pc:chgData name="Maria Francesca Atzeni" userId="6207881a-ad34-431f-bdc2-79509d918a1a" providerId="ADAL" clId="{E1E3EAB0-FD4F-4B52-861F-9E4D95CF1AAC}" dt="2024-05-17T08:47:53.065" v="65" actId="47"/>
        <pc:sldMkLst>
          <pc:docMk/>
          <pc:sldMk cId="1849638147" sldId="3776"/>
        </pc:sldMkLst>
      </pc:sldChg>
      <pc:sldChg chg="del">
        <pc:chgData name="Maria Francesca Atzeni" userId="6207881a-ad34-431f-bdc2-79509d918a1a" providerId="ADAL" clId="{E1E3EAB0-FD4F-4B52-861F-9E4D95CF1AAC}" dt="2024-05-17T08:47:46.964" v="59" actId="47"/>
        <pc:sldMkLst>
          <pc:docMk/>
          <pc:sldMk cId="2632342098" sldId="3777"/>
        </pc:sldMkLst>
      </pc:sldChg>
      <pc:sldChg chg="del">
        <pc:chgData name="Maria Francesca Atzeni" userId="6207881a-ad34-431f-bdc2-79509d918a1a" providerId="ADAL" clId="{E1E3EAB0-FD4F-4B52-861F-9E4D95CF1AAC}" dt="2024-05-17T08:47:54.266" v="66" actId="47"/>
        <pc:sldMkLst>
          <pc:docMk/>
          <pc:sldMk cId="1923867489" sldId="3778"/>
        </pc:sldMkLst>
      </pc:sldChg>
      <pc:sldChg chg="del">
        <pc:chgData name="Maria Francesca Atzeni" userId="6207881a-ad34-431f-bdc2-79509d918a1a" providerId="ADAL" clId="{E1E3EAB0-FD4F-4B52-861F-9E4D95CF1AAC}" dt="2024-05-17T08:47:59.432" v="71" actId="47"/>
        <pc:sldMkLst>
          <pc:docMk/>
          <pc:sldMk cId="1849964262" sldId="3779"/>
        </pc:sldMkLst>
      </pc:sldChg>
      <pc:sldChg chg="del">
        <pc:chgData name="Maria Francesca Atzeni" userId="6207881a-ad34-431f-bdc2-79509d918a1a" providerId="ADAL" clId="{E1E3EAB0-FD4F-4B52-861F-9E4D95CF1AAC}" dt="2024-05-17T08:48:09.546" v="80" actId="47"/>
        <pc:sldMkLst>
          <pc:docMk/>
          <pc:sldMk cId="67290083" sldId="3780"/>
        </pc:sldMkLst>
      </pc:sldChg>
      <pc:sldChg chg="del">
        <pc:chgData name="Maria Francesca Atzeni" userId="6207881a-ad34-431f-bdc2-79509d918a1a" providerId="ADAL" clId="{E1E3EAB0-FD4F-4B52-861F-9E4D95CF1AAC}" dt="2024-05-17T08:48:17.982" v="87" actId="47"/>
        <pc:sldMkLst>
          <pc:docMk/>
          <pc:sldMk cId="3050495786" sldId="3781"/>
        </pc:sldMkLst>
      </pc:sldChg>
      <pc:sldChg chg="del">
        <pc:chgData name="Maria Francesca Atzeni" userId="6207881a-ad34-431f-bdc2-79509d918a1a" providerId="ADAL" clId="{E1E3EAB0-FD4F-4B52-861F-9E4D95CF1AAC}" dt="2024-05-17T08:48:31.938" v="97" actId="47"/>
        <pc:sldMkLst>
          <pc:docMk/>
          <pc:sldMk cId="2062079098" sldId="3782"/>
        </pc:sldMkLst>
      </pc:sldChg>
      <pc:sldChg chg="del">
        <pc:chgData name="Maria Francesca Atzeni" userId="6207881a-ad34-431f-bdc2-79509d918a1a" providerId="ADAL" clId="{E1E3EAB0-FD4F-4B52-861F-9E4D95CF1AAC}" dt="2024-05-17T08:48:20.993" v="90" actId="47"/>
        <pc:sldMkLst>
          <pc:docMk/>
          <pc:sldMk cId="961145525" sldId="3783"/>
        </pc:sldMkLst>
      </pc:sldChg>
      <pc:sldChg chg="del">
        <pc:chgData name="Maria Francesca Atzeni" userId="6207881a-ad34-431f-bdc2-79509d918a1a" providerId="ADAL" clId="{E1E3EAB0-FD4F-4B52-861F-9E4D95CF1AAC}" dt="2024-05-17T08:48:19.909" v="89" actId="47"/>
        <pc:sldMkLst>
          <pc:docMk/>
          <pc:sldMk cId="2809248209" sldId="3787"/>
        </pc:sldMkLst>
      </pc:sldChg>
      <pc:sldChg chg="del">
        <pc:chgData name="Maria Francesca Atzeni" userId="6207881a-ad34-431f-bdc2-79509d918a1a" providerId="ADAL" clId="{E1E3EAB0-FD4F-4B52-861F-9E4D95CF1AAC}" dt="2024-05-17T08:48:26.193" v="94" actId="47"/>
        <pc:sldMkLst>
          <pc:docMk/>
          <pc:sldMk cId="2336364936" sldId="3794"/>
        </pc:sldMkLst>
      </pc:sldChg>
      <pc:sldChg chg="del">
        <pc:chgData name="Maria Francesca Atzeni" userId="6207881a-ad34-431f-bdc2-79509d918a1a" providerId="ADAL" clId="{E1E3EAB0-FD4F-4B52-861F-9E4D95CF1AAC}" dt="2024-05-17T08:48:28.721" v="96" actId="47"/>
        <pc:sldMkLst>
          <pc:docMk/>
          <pc:sldMk cId="1037094177" sldId="3795"/>
        </pc:sldMkLst>
      </pc:sldChg>
      <pc:sldChg chg="del">
        <pc:chgData name="Maria Francesca Atzeni" userId="6207881a-ad34-431f-bdc2-79509d918a1a" providerId="ADAL" clId="{E1E3EAB0-FD4F-4B52-861F-9E4D95CF1AAC}" dt="2024-05-17T08:47:39.383" v="56" actId="47"/>
        <pc:sldMkLst>
          <pc:docMk/>
          <pc:sldMk cId="1183629200" sldId="3796"/>
        </pc:sldMkLst>
      </pc:sldChg>
      <pc:sldChg chg="del">
        <pc:chgData name="Maria Francesca Atzeni" userId="6207881a-ad34-431f-bdc2-79509d918a1a" providerId="ADAL" clId="{E1E3EAB0-FD4F-4B52-861F-9E4D95CF1AAC}" dt="2024-05-17T08:47:40.672" v="57" actId="47"/>
        <pc:sldMkLst>
          <pc:docMk/>
          <pc:sldMk cId="88292529" sldId="3797"/>
        </pc:sldMkLst>
      </pc:sldChg>
    </pc:docChg>
  </pc:docChgLst>
  <pc:docChgLst>
    <pc:chgData name="Maria Francesca Atzeni" userId="6207881a-ad34-431f-bdc2-79509d918a1a" providerId="ADAL" clId="{276F6033-07B7-4A79-99CB-F2B6D1904A4E}"/>
    <pc:docChg chg="undo custSel modSld modMainMaster">
      <pc:chgData name="Maria Francesca Atzeni" userId="6207881a-ad34-431f-bdc2-79509d918a1a" providerId="ADAL" clId="{276F6033-07B7-4A79-99CB-F2B6D1904A4E}" dt="2024-05-24T07:43:46.757" v="163" actId="123"/>
      <pc:docMkLst>
        <pc:docMk/>
      </pc:docMkLst>
      <pc:sldChg chg="modSp mod">
        <pc:chgData name="Maria Francesca Atzeni" userId="6207881a-ad34-431f-bdc2-79509d918a1a" providerId="ADAL" clId="{276F6033-07B7-4A79-99CB-F2B6D1904A4E}" dt="2024-05-24T07:42:22.109" v="152" actId="20577"/>
        <pc:sldMkLst>
          <pc:docMk/>
          <pc:sldMk cId="0" sldId="463"/>
        </pc:sldMkLst>
        <pc:spChg chg="mod">
          <ac:chgData name="Maria Francesca Atzeni" userId="6207881a-ad34-431f-bdc2-79509d918a1a" providerId="ADAL" clId="{276F6033-07B7-4A79-99CB-F2B6D1904A4E}" dt="2024-05-24T07:42:22.109" v="152" actId="20577"/>
          <ac:spMkLst>
            <pc:docMk/>
            <pc:sldMk cId="0" sldId="463"/>
            <ac:spMk id="18" creationId="{E0A5CE15-F2C0-4BEF-AB77-5D892CD4C7E2}"/>
          </ac:spMkLst>
        </pc:spChg>
      </pc:sldChg>
      <pc:sldChg chg="delSp modSp mod">
        <pc:chgData name="Maria Francesca Atzeni" userId="6207881a-ad34-431f-bdc2-79509d918a1a" providerId="ADAL" clId="{276F6033-07B7-4A79-99CB-F2B6D1904A4E}" dt="2024-05-24T07:43:46.757" v="163" actId="123"/>
        <pc:sldMkLst>
          <pc:docMk/>
          <pc:sldMk cId="143681201" sldId="3802"/>
        </pc:sldMkLst>
        <pc:spChg chg="del mod">
          <ac:chgData name="Maria Francesca Atzeni" userId="6207881a-ad34-431f-bdc2-79509d918a1a" providerId="ADAL" clId="{276F6033-07B7-4A79-99CB-F2B6D1904A4E}" dt="2024-05-24T07:43:24.725" v="159" actId="478"/>
          <ac:spMkLst>
            <pc:docMk/>
            <pc:sldMk cId="143681201" sldId="3802"/>
            <ac:spMk id="2" creationId="{C48A465D-5D1F-E8E0-DE64-14194414EDC8}"/>
          </ac:spMkLst>
        </pc:spChg>
        <pc:spChg chg="del">
          <ac:chgData name="Maria Francesca Atzeni" userId="6207881a-ad34-431f-bdc2-79509d918a1a" providerId="ADAL" clId="{276F6033-07B7-4A79-99CB-F2B6D1904A4E}" dt="2024-05-24T07:08:39.204" v="2" actId="478"/>
          <ac:spMkLst>
            <pc:docMk/>
            <pc:sldMk cId="143681201" sldId="3802"/>
            <ac:spMk id="4" creationId="{F5394947-B4C4-1941-F40F-71D537589B02}"/>
          </ac:spMkLst>
        </pc:spChg>
        <pc:spChg chg="del">
          <ac:chgData name="Maria Francesca Atzeni" userId="6207881a-ad34-431f-bdc2-79509d918a1a" providerId="ADAL" clId="{276F6033-07B7-4A79-99CB-F2B6D1904A4E}" dt="2024-05-24T07:08:45.503" v="4" actId="478"/>
          <ac:spMkLst>
            <pc:docMk/>
            <pc:sldMk cId="143681201" sldId="3802"/>
            <ac:spMk id="5" creationId="{FE5655F1-0F8E-B09C-250E-AB272A507ECB}"/>
          </ac:spMkLst>
        </pc:spChg>
        <pc:spChg chg="mod">
          <ac:chgData name="Maria Francesca Atzeni" userId="6207881a-ad34-431f-bdc2-79509d918a1a" providerId="ADAL" clId="{276F6033-07B7-4A79-99CB-F2B6D1904A4E}" dt="2024-05-24T07:43:46.757" v="163" actId="123"/>
          <ac:spMkLst>
            <pc:docMk/>
            <pc:sldMk cId="143681201" sldId="3802"/>
            <ac:spMk id="8" creationId="{B4CE4DA9-6EBF-6A2D-F51C-CB763C95698A}"/>
          </ac:spMkLst>
        </pc:spChg>
        <pc:cxnChg chg="del">
          <ac:chgData name="Maria Francesca Atzeni" userId="6207881a-ad34-431f-bdc2-79509d918a1a" providerId="ADAL" clId="{276F6033-07B7-4A79-99CB-F2B6D1904A4E}" dt="2024-05-24T07:08:42.273" v="3" actId="478"/>
          <ac:cxnSpMkLst>
            <pc:docMk/>
            <pc:sldMk cId="143681201" sldId="3802"/>
            <ac:cxnSpMk id="7" creationId="{C14059C9-878D-2FB5-98E1-A4EC55A3F02C}"/>
          </ac:cxnSpMkLst>
        </pc:cxnChg>
      </pc:sldChg>
      <pc:sldMasterChg chg="modSp mod">
        <pc:chgData name="Maria Francesca Atzeni" userId="6207881a-ad34-431f-bdc2-79509d918a1a" providerId="ADAL" clId="{276F6033-07B7-4A79-99CB-F2B6D1904A4E}" dt="2024-05-24T07:42:39.340" v="154" actId="20577"/>
        <pc:sldMasterMkLst>
          <pc:docMk/>
          <pc:sldMasterMk cId="0" sldId="2147483648"/>
        </pc:sldMasterMkLst>
        <pc:spChg chg="mod">
          <ac:chgData name="Maria Francesca Atzeni" userId="6207881a-ad34-431f-bdc2-79509d918a1a" providerId="ADAL" clId="{276F6033-07B7-4A79-99CB-F2B6D1904A4E}" dt="2024-05-24T07:42:39.340" v="154" actId="20577"/>
          <ac:spMkLst>
            <pc:docMk/>
            <pc:sldMasterMk cId="0" sldId="2147483648"/>
            <ac:spMk id="7" creationId="{1AF516D9-BA35-42B3-99B0-BCAE3A2BF5B2}"/>
          </ac:spMkLst>
        </pc:spChg>
      </pc:sldMasterChg>
      <pc:sldMasterChg chg="modSp mod">
        <pc:chgData name="Maria Francesca Atzeni" userId="6207881a-ad34-431f-bdc2-79509d918a1a" providerId="ADAL" clId="{276F6033-07B7-4A79-99CB-F2B6D1904A4E}" dt="2024-05-24T07:42:53.705" v="156" actId="20577"/>
        <pc:sldMasterMkLst>
          <pc:docMk/>
          <pc:sldMasterMk cId="1329545058" sldId="2147486420"/>
        </pc:sldMasterMkLst>
        <pc:spChg chg="mod">
          <ac:chgData name="Maria Francesca Atzeni" userId="6207881a-ad34-431f-bdc2-79509d918a1a" providerId="ADAL" clId="{276F6033-07B7-4A79-99CB-F2B6D1904A4E}" dt="2024-05-24T07:42:53.705" v="156" actId="20577"/>
          <ac:spMkLst>
            <pc:docMk/>
            <pc:sldMasterMk cId="1329545058" sldId="2147486420"/>
            <ac:spMk id="3" creationId="{CD36D1C2-B6FE-2336-CA0B-593B2A45C1EA}"/>
          </ac:spMkLst>
        </pc:sp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https://formatsrl365.sharepoint.com/docprog/22191TU-002/Documenti/Cantiere/APP_Focu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https://formatsrl365.sharepoint.com/docprog/22191TU-002/Documenti/Cantiere/APP_Focus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https://formatsrl365.sharepoint.com/docprog/22191TU-002/Documenti/Cantiere/APP_Focus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https://formatsrl365.sharepoint.com/docprog/22191TU-002/Documenti/Cantiere/APP_Focu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555554513226103E-2"/>
          <c:y val="0.23909558549042709"/>
          <c:w val="0.96944444444444444"/>
          <c:h val="0.537059273840769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70AD47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54823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5FD-4B05-BBDC-AFD154988916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5FD-4B05-BBDC-AFD154988916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5FD-4B05-BBDC-AFD154988916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5FD-4B05-BBDC-AFD154988916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7,1%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5FD-4B05-BBDC-AFD15498891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61,2%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95FD-4B05-BBDC-AFD15498891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26,1%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95FD-4B05-BBDC-AFD15498891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5,6%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95FD-4B05-BBDC-AFD1549889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'D28'!$F$12:$F$15</c:f>
              <c:strCache>
                <c:ptCount val="4"/>
                <c:pt idx="0">
                  <c:v>Molto sicuro</c:v>
                </c:pt>
                <c:pt idx="1">
                  <c:v>Abbastanza sicuro</c:v>
                </c:pt>
                <c:pt idx="2">
                  <c:v>Poco sicuro</c:v>
                </c:pt>
                <c:pt idx="3">
                  <c:v>Per nulla sicuro</c:v>
                </c:pt>
              </c:strCache>
            </c:strRef>
          </c:cat>
          <c:val>
            <c:numRef>
              <c:f>'D28'!$G$12:$G$15</c:f>
              <c:numCache>
                <c:formatCode>0.0</c:formatCode>
                <c:ptCount val="4"/>
                <c:pt idx="0">
                  <c:v>7.070397895957206</c:v>
                </c:pt>
                <c:pt idx="1">
                  <c:v>61.223959668430439</c:v>
                </c:pt>
                <c:pt idx="2">
                  <c:v>26.110938731459427</c:v>
                </c:pt>
                <c:pt idx="3">
                  <c:v>5.5947037041529732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5FD-4B05-BBDC-AFD15498891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"/>
        <c:overlap val="58"/>
        <c:axId val="864025791"/>
        <c:axId val="864028287"/>
      </c:barChart>
      <c:catAx>
        <c:axId val="8640257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it-IT"/>
          </a:p>
        </c:txPr>
        <c:crossAx val="864028287"/>
        <c:crosses val="autoZero"/>
        <c:auto val="1"/>
        <c:lblAlgn val="ctr"/>
        <c:lblOffset val="100"/>
        <c:noMultiLvlLbl val="0"/>
      </c:catAx>
      <c:valAx>
        <c:axId val="864028287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8640257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3171275493277487E-2"/>
          <c:y val="5.6628056628056631E-2"/>
          <c:w val="0.92111884588832549"/>
          <c:h val="0.8867438867438867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5BB-441C-9851-2E1EB4F53DD2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5BB-441C-9851-2E1EB4F53DD2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5BB-441C-9851-2E1EB4F53DD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'D28'!$T$12:$T$21</c:f>
              <c:strCache>
                <c:ptCount val="10"/>
                <c:pt idx="0">
                  <c:v>Prato</c:v>
                </c:pt>
                <c:pt idx="1">
                  <c:v>Pisa</c:v>
                </c:pt>
                <c:pt idx="2">
                  <c:v>Firenze</c:v>
                </c:pt>
                <c:pt idx="3">
                  <c:v>Livorno</c:v>
                </c:pt>
                <c:pt idx="4">
                  <c:v>Massa-Carrara</c:v>
                </c:pt>
                <c:pt idx="5">
                  <c:v>Grosseto</c:v>
                </c:pt>
                <c:pt idx="6">
                  <c:v>Pistoia</c:v>
                </c:pt>
                <c:pt idx="7">
                  <c:v>Lucca</c:v>
                </c:pt>
                <c:pt idx="8">
                  <c:v>Arezzo</c:v>
                </c:pt>
                <c:pt idx="9">
                  <c:v>Siena</c:v>
                </c:pt>
              </c:strCache>
            </c:strRef>
          </c:cat>
          <c:val>
            <c:numRef>
              <c:f>'D28'!$U$12:$U$21</c:f>
              <c:numCache>
                <c:formatCode>0.0</c:formatCode>
                <c:ptCount val="10"/>
                <c:pt idx="0">
                  <c:v>55.729419060824611</c:v>
                </c:pt>
                <c:pt idx="1">
                  <c:v>40.676534354222952</c:v>
                </c:pt>
                <c:pt idx="2">
                  <c:v>38.103248053978319</c:v>
                </c:pt>
                <c:pt idx="3">
                  <c:v>31.865584729838702</c:v>
                </c:pt>
                <c:pt idx="4">
                  <c:v>30.925403707719909</c:v>
                </c:pt>
                <c:pt idx="5">
                  <c:v>30.44621345592661</c:v>
                </c:pt>
                <c:pt idx="6">
                  <c:v>22.65682670891951</c:v>
                </c:pt>
                <c:pt idx="7">
                  <c:v>20.376236212109561</c:v>
                </c:pt>
                <c:pt idx="8">
                  <c:v>16.326882184995135</c:v>
                </c:pt>
                <c:pt idx="9">
                  <c:v>13.963846910689121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5BB-441C-9851-2E1EB4F53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"/>
        <c:axId val="656253832"/>
        <c:axId val="656258096"/>
      </c:barChart>
      <c:catAx>
        <c:axId val="656253832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656258096"/>
        <c:crosses val="autoZero"/>
        <c:auto val="1"/>
        <c:lblAlgn val="ctr"/>
        <c:lblOffset val="100"/>
        <c:noMultiLvlLbl val="0"/>
      </c:catAx>
      <c:valAx>
        <c:axId val="656258096"/>
        <c:scaling>
          <c:orientation val="minMax"/>
        </c:scaling>
        <c:delete val="1"/>
        <c:axPos val="t"/>
        <c:numFmt formatCode="0.0" sourceLinked="1"/>
        <c:majorTickMark val="none"/>
        <c:minorTickMark val="none"/>
        <c:tickLblPos val="nextTo"/>
        <c:crossAx val="656253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3171275493277487E-2"/>
          <c:y val="5.6628056628056631E-2"/>
          <c:w val="0.92111884588832549"/>
          <c:h val="0.8867438867438867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53C-404A-B053-785200FE09D7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53C-404A-B053-785200FE09D7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53C-404A-B053-785200FE09D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'D30'!$O$18:$O$27</c:f>
              <c:strCache>
                <c:ptCount val="10"/>
                <c:pt idx="0">
                  <c:v>Livorno</c:v>
                </c:pt>
                <c:pt idx="1">
                  <c:v>Firenze</c:v>
                </c:pt>
                <c:pt idx="2">
                  <c:v>Arezzo</c:v>
                </c:pt>
                <c:pt idx="3">
                  <c:v>Prato</c:v>
                </c:pt>
                <c:pt idx="4">
                  <c:v>Grosseto</c:v>
                </c:pt>
                <c:pt idx="5">
                  <c:v>Pisa</c:v>
                </c:pt>
                <c:pt idx="6">
                  <c:v>Siena</c:v>
                </c:pt>
                <c:pt idx="7">
                  <c:v>Massa-Carrara</c:v>
                </c:pt>
                <c:pt idx="8">
                  <c:v>Lucca</c:v>
                </c:pt>
                <c:pt idx="9">
                  <c:v>Pistoia</c:v>
                </c:pt>
              </c:strCache>
            </c:strRef>
          </c:cat>
          <c:val>
            <c:numRef>
              <c:f>'D30'!$P$18:$P$27</c:f>
              <c:numCache>
                <c:formatCode>0.0</c:formatCode>
                <c:ptCount val="10"/>
                <c:pt idx="0">
                  <c:v>76.624363542797397</c:v>
                </c:pt>
                <c:pt idx="1">
                  <c:v>76.460520675753401</c:v>
                </c:pt>
                <c:pt idx="2">
                  <c:v>75.941628552349556</c:v>
                </c:pt>
                <c:pt idx="3">
                  <c:v>70.790622901201289</c:v>
                </c:pt>
                <c:pt idx="4">
                  <c:v>70.250391609761635</c:v>
                </c:pt>
                <c:pt idx="5">
                  <c:v>68.555497415691008</c:v>
                </c:pt>
                <c:pt idx="6">
                  <c:v>64.229020134605335</c:v>
                </c:pt>
                <c:pt idx="7">
                  <c:v>62.060315738963148</c:v>
                </c:pt>
                <c:pt idx="8">
                  <c:v>61.791828545823627</c:v>
                </c:pt>
                <c:pt idx="9">
                  <c:v>59.063978864174317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53C-404A-B053-785200FE09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"/>
        <c:axId val="656253832"/>
        <c:axId val="656258096"/>
      </c:barChart>
      <c:catAx>
        <c:axId val="656253832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656258096"/>
        <c:crosses val="autoZero"/>
        <c:auto val="1"/>
        <c:lblAlgn val="ctr"/>
        <c:lblOffset val="100"/>
        <c:noMultiLvlLbl val="0"/>
      </c:catAx>
      <c:valAx>
        <c:axId val="656258096"/>
        <c:scaling>
          <c:orientation val="minMax"/>
        </c:scaling>
        <c:delete val="1"/>
        <c:axPos val="t"/>
        <c:numFmt formatCode="0.0" sourceLinked="1"/>
        <c:majorTickMark val="none"/>
        <c:minorTickMark val="none"/>
        <c:tickLblPos val="nextTo"/>
        <c:crossAx val="656253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3171275493277487E-2"/>
          <c:y val="5.6628056628056631E-2"/>
          <c:w val="0.91367634478594784"/>
          <c:h val="0.8867438867438867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B0D-4B9A-B9F1-3AB623F50E9A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B0D-4B9A-B9F1-3AB623F50E9A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B0D-4B9A-B9F1-3AB623F50E9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'D32'!$P$15:$P$24</c:f>
              <c:strCache>
                <c:ptCount val="10"/>
                <c:pt idx="0">
                  <c:v>Prato</c:v>
                </c:pt>
                <c:pt idx="1">
                  <c:v>Pisa</c:v>
                </c:pt>
                <c:pt idx="2">
                  <c:v>Firenze</c:v>
                </c:pt>
                <c:pt idx="3">
                  <c:v>Grosseto</c:v>
                </c:pt>
                <c:pt idx="4">
                  <c:v>Arezzo</c:v>
                </c:pt>
                <c:pt idx="5">
                  <c:v>Livorno</c:v>
                </c:pt>
                <c:pt idx="6">
                  <c:v>Lucca</c:v>
                </c:pt>
                <c:pt idx="7">
                  <c:v>Massa-Carrara</c:v>
                </c:pt>
                <c:pt idx="8">
                  <c:v>Siena</c:v>
                </c:pt>
                <c:pt idx="9">
                  <c:v>Pistoia</c:v>
                </c:pt>
              </c:strCache>
            </c:strRef>
          </c:cat>
          <c:val>
            <c:numRef>
              <c:f>'D32'!$Q$15:$Q$24</c:f>
              <c:numCache>
                <c:formatCode>0.0</c:formatCode>
                <c:ptCount val="10"/>
                <c:pt idx="0">
                  <c:v>63.006275110957418</c:v>
                </c:pt>
                <c:pt idx="1">
                  <c:v>61.896214123505601</c:v>
                </c:pt>
                <c:pt idx="2">
                  <c:v>59.437306420839974</c:v>
                </c:pt>
                <c:pt idx="3">
                  <c:v>53.349895097355635</c:v>
                </c:pt>
                <c:pt idx="4">
                  <c:v>52.558781088301103</c:v>
                </c:pt>
                <c:pt idx="5">
                  <c:v>51.647171233300703</c:v>
                </c:pt>
                <c:pt idx="6">
                  <c:v>50.292876257423593</c:v>
                </c:pt>
                <c:pt idx="7">
                  <c:v>44.061368300092496</c:v>
                </c:pt>
                <c:pt idx="8">
                  <c:v>40.26337489646307</c:v>
                </c:pt>
                <c:pt idx="9">
                  <c:v>38.979324603441107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B0D-4B9A-B9F1-3AB623F50E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"/>
        <c:axId val="656253832"/>
        <c:axId val="656258096"/>
      </c:barChart>
      <c:catAx>
        <c:axId val="656253832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656258096"/>
        <c:crosses val="autoZero"/>
        <c:auto val="1"/>
        <c:lblAlgn val="ctr"/>
        <c:lblOffset val="100"/>
        <c:noMultiLvlLbl val="0"/>
      </c:catAx>
      <c:valAx>
        <c:axId val="656258096"/>
        <c:scaling>
          <c:orientation val="minMax"/>
        </c:scaling>
        <c:delete val="1"/>
        <c:axPos val="t"/>
        <c:numFmt formatCode="0.0" sourceLinked="1"/>
        <c:majorTickMark val="none"/>
        <c:minorTickMark val="none"/>
        <c:tickLblPos val="nextTo"/>
        <c:crossAx val="656253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 eaLnBrk="1" hangingPunct="1">
              <a:defRPr sz="1200" b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294" y="0"/>
            <a:ext cx="2945862" cy="495793"/>
          </a:xfrm>
          <a:prstGeom prst="rect">
            <a:avLst/>
          </a:prstGeom>
        </p:spPr>
        <p:txBody>
          <a:bodyPr vert="horz" wrap="square" lIns="88221" tIns="44111" rIns="88221" bIns="4411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450C0BF5-C6B3-4481-A66B-C3021ED2235E}" type="datetimeFigureOut">
              <a:rPr lang="it-IT" altLang="it-IT"/>
              <a:pPr/>
              <a:t>24/05/2024</a:t>
            </a:fld>
            <a:endParaRPr lang="it-IT" alt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9305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 eaLnBrk="1" hangingPunct="1">
              <a:defRPr sz="1200" b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294" y="9429305"/>
            <a:ext cx="2945862" cy="495793"/>
          </a:xfrm>
          <a:prstGeom prst="rect">
            <a:avLst/>
          </a:prstGeom>
        </p:spPr>
        <p:txBody>
          <a:bodyPr vert="horz" wrap="square" lIns="88221" tIns="44111" rIns="88221" bIns="4411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9BC64E6F-DA5D-46FA-837C-A96E9F1A40C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9373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342" cy="495793"/>
          </a:xfrm>
          <a:prstGeom prst="rect">
            <a:avLst/>
          </a:prstGeom>
          <a:noFill/>
          <a:ln>
            <a:noFill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l" defTabSz="915909" eaLnBrk="1" hangingPunct="1">
              <a:defRPr sz="1200" b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13" y="0"/>
            <a:ext cx="2944342" cy="495793"/>
          </a:xfrm>
          <a:prstGeom prst="rect">
            <a:avLst/>
          </a:prstGeom>
          <a:noFill/>
          <a:ln>
            <a:noFill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15909" eaLnBrk="1" hangingPunct="1">
              <a:defRPr sz="1200" b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4538"/>
            <a:ext cx="6615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2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64" y="4714653"/>
            <a:ext cx="5438748" cy="4466756"/>
          </a:xfrm>
          <a:prstGeom prst="rect">
            <a:avLst/>
          </a:prstGeom>
          <a:noFill/>
          <a:ln>
            <a:noFill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312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305"/>
            <a:ext cx="2944342" cy="495793"/>
          </a:xfrm>
          <a:prstGeom prst="rect">
            <a:avLst/>
          </a:prstGeom>
          <a:noFill/>
          <a:ln>
            <a:noFill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l" defTabSz="915909" eaLnBrk="1" hangingPunct="1">
              <a:defRPr sz="1200" b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12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13" y="9429305"/>
            <a:ext cx="2944342" cy="495793"/>
          </a:xfrm>
          <a:prstGeom prst="rect">
            <a:avLst/>
          </a:prstGeom>
          <a:noFill/>
          <a:ln>
            <a:noFill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15909" eaLnBrk="1" hangingPunct="1">
              <a:defRPr sz="1200" b="0"/>
            </a:lvl1pPr>
          </a:lstStyle>
          <a:p>
            <a:fld id="{358CB0B4-B431-4C1F-881D-05B325D9B34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30014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CB0B4-B431-4C1F-881D-05B325D9B340}" type="slidenum">
              <a:rPr lang="it-IT" altLang="it-IT" smtClean="0"/>
              <a:pPr/>
              <a:t>1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664550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592827-B715-5B29-DEBF-95CC69FC8B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F393D3D-A79B-21E9-B889-7C3331E1D4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06138A24-C87D-1DFD-7B1B-AC8122BB68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6688F10-FB10-1411-0A16-59D423BD9D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1B34F6-F52E-4C7A-A8C3-3DE598B80582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Arial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09658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DA7DEA-0C24-C1E0-031A-4857C044C3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05BAA259-0ED8-456B-2088-B4AD57CC58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CE34AF40-A32F-3201-30E6-0E55D99A6C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44FAACF-6AE7-A4E7-D700-ECC47AE5ABC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1B34F6-F52E-4C7A-A8C3-3DE598B80582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Arial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16557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8CB0B4-B431-4C1F-881D-05B325D9B340}" type="slidenum">
              <a:rPr lang="it-IT" altLang="it-IT" smtClean="0"/>
              <a:pPr/>
              <a:t>12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392548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8CB0B4-B431-4C1F-881D-05B325D9B340}" type="slidenum">
              <a:rPr lang="it-IT" altLang="it-IT" smtClean="0"/>
              <a:pPr/>
              <a:t>13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907521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DDBDD8-F4DE-15C5-04EA-E842997FDC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009A315E-725C-A7F1-574D-D696B93E9B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0A710B08-4DF3-ADA3-3108-8CFA576B9E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DC2171E-7100-FB0E-D8FA-A4918305DA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1B34F6-F52E-4C7A-A8C3-3DE598B80582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Arial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019417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FF47BF-1AF6-3500-B9E5-69BF93ACC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0EC15BE7-4311-FEAE-C867-5949E8C8F0F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1747E4A3-1DCD-D2BC-A894-988320F7BC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9F6CF5C-A961-C8C2-A52D-627308695F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1B34F6-F52E-4C7A-A8C3-3DE598B80582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Arial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66582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592827-B715-5B29-DEBF-95CC69FC8B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F393D3D-A79B-21E9-B889-7C3331E1D4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06138A24-C87D-1DFD-7B1B-AC8122BB68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6688F10-FB10-1411-0A16-59D423BD9D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1B34F6-F52E-4C7A-A8C3-3DE598B80582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Arial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0094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D48175-2235-FE16-B119-47AE2F938D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59785EC8-4C48-EBF8-9FB4-8CC98673F6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/>
        </p:spPr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id="{3DA452DF-3FC8-6376-B1D5-B876F51FDE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747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ED4883-0C8C-6A05-8614-098106C668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B9258B8E-899B-8F97-D14D-B7A3932F5B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AAF60DC1-8DB2-6D74-F011-483B8EEDB6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FC6F683-011A-862F-A2E3-9F8F197523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1B34F6-F52E-4C7A-A8C3-3DE598B80582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Arial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07098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DDBDD8-F4DE-15C5-04EA-E842997FDC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009A315E-725C-A7F1-574D-D696B93E9B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0A710B08-4DF3-ADA3-3108-8CFA576B9E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DC2171E-7100-FB0E-D8FA-A4918305DA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1B34F6-F52E-4C7A-A8C3-3DE598B80582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Arial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5761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062D4C-332C-E99F-4275-E70A564328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855558C5-653E-4D67-33F9-973D6412900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16EACDA7-568A-E4FB-5A0F-AA36873F43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63E226B-7932-591D-7D8D-80DC0897DD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1B34F6-F52E-4C7A-A8C3-3DE598B80582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Arial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54500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0645F2-D0CB-0CA7-342B-0D046DF165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DA0576D-7A92-AB36-379A-D06B679D82D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8B332EF4-8565-524C-0365-976B501EAB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AC75A28-FDCF-E86A-7CA5-CA9A47AB8D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1B34F6-F52E-4C7A-A8C3-3DE598B80582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Arial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118892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FF47BF-1AF6-3500-B9E5-69BF93ACC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0EC15BE7-4311-FEAE-C867-5949E8C8F0F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1747E4A3-1DCD-D2BC-A894-988320F7BC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9F6CF5C-A961-C8C2-A52D-627308695F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1B34F6-F52E-4C7A-A8C3-3DE598B80582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Arial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78246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93FE08-D5AF-3D3B-F5B1-738BA2B21D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FCB3163C-7A1C-B412-2413-3AEEC720CF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5C61F524-E7D5-7C1D-D46A-3FDD2B9E5E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2ABDAAA-6E7A-143C-F180-5AE9170DE7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1B34F6-F52E-4C7A-A8C3-3DE598B80582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Arial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06165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33BBD9-CC19-7266-4F1A-9280D63D9B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02C62D3F-A23F-1846-1C69-AA0AF2A512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0B26B4A9-E7A6-8C93-25D2-36F3931495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A525AEF-1654-5B30-9F96-D50FFF92BA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1B34F6-F52E-4C7A-A8C3-3DE598B80582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Arial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07166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68800" y="2130430"/>
            <a:ext cx="6908800" cy="1470025"/>
          </a:xfrm>
        </p:spPr>
        <p:txBody>
          <a:bodyPr/>
          <a:lstStyle>
            <a:lvl1pPr>
              <a:defRPr>
                <a:solidFill>
                  <a:srgbClr val="333399"/>
                </a:solidFill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33600"/>
            <a:ext cx="2540000" cy="1752600"/>
          </a:xfrm>
        </p:spPr>
        <p:txBody>
          <a:bodyPr/>
          <a:lstStyle>
            <a:lvl1pPr marL="0" indent="0">
              <a:buFontTx/>
              <a:buNone/>
              <a:defRPr sz="1000"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pic>
        <p:nvPicPr>
          <p:cNvPr id="5" name="Immagine 6" descr="format2">
            <a:extLst>
              <a:ext uri="{FF2B5EF4-FFF2-40B4-BE49-F238E27FC236}">
                <a16:creationId xmlns:a16="http://schemas.microsoft.com/office/drawing/2014/main" id="{9370F816-DBDA-4590-8329-6D847A82A1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6713" y="404664"/>
            <a:ext cx="2726651" cy="129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2178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809005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07452" y="188913"/>
            <a:ext cx="2760133" cy="5903912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27051" y="188913"/>
            <a:ext cx="8077200" cy="5903912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709405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olo, contenu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7052" y="188918"/>
            <a:ext cx="11040533" cy="76517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27051" y="1125539"/>
            <a:ext cx="5384800" cy="4967287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6115051" y="1125538"/>
            <a:ext cx="5384800" cy="240665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6115051" y="3684593"/>
            <a:ext cx="5384800" cy="2408237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844792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olo e  contenu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sz="quarter"/>
          </p:nvPr>
        </p:nvSpPr>
        <p:spPr>
          <a:xfrm>
            <a:off x="527052" y="188918"/>
            <a:ext cx="11040533" cy="76517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527051" y="1125538"/>
            <a:ext cx="5384800" cy="240665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6115051" y="1125538"/>
            <a:ext cx="5384800" cy="240665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527051" y="3684593"/>
            <a:ext cx="5384800" cy="2408237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15051" y="3684593"/>
            <a:ext cx="5384800" cy="2408237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4933276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773" y="140954"/>
            <a:ext cx="11075208" cy="477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7287" tIns="53643" rIns="107287" bIns="53643" rtlCol="0" anchor="t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it-IT" sz="2400" b="1" i="0" kern="1200" baseline="0" noProof="0">
                <a:solidFill>
                  <a:schemeClr val="tx2"/>
                </a:solidFill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pPr lvl="0"/>
            <a:r>
              <a:rPr lang="it-IT" noProof="0"/>
              <a:t>Fare clic per modificare lo stile del titolo</a:t>
            </a:r>
          </a:p>
        </p:txBody>
      </p:sp>
      <p:sp>
        <p:nvSpPr>
          <p:cNvPr id="4" name="btfpLayoutConfig" hidden="1"/>
          <p:cNvSpPr txBox="1"/>
          <p:nvPr userDrawn="1"/>
        </p:nvSpPr>
        <p:spPr bwMode="auto">
          <a:xfrm>
            <a:off x="16934" y="16933"/>
            <a:ext cx="11853333" cy="11278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>
            <a:spAutoFit/>
          </a:bodyPr>
          <a:lstStyle/>
          <a:p>
            <a:pPr marL="228594" indent="-228594" algn="just">
              <a:buFont typeface="Arial" panose="020B0604020202020204" pitchFamily="34" charset="0"/>
              <a:buChar char="•"/>
            </a:pPr>
            <a:r>
              <a:rPr lang="it-IT" sz="133" b="0">
                <a:solidFill>
                  <a:srgbClr val="FFFFFF">
                    <a:alpha val="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overall_0_131940250726391579 columns_1_131940250726391579 </a:t>
            </a:r>
          </a:p>
        </p:txBody>
      </p:sp>
    </p:spTree>
    <p:extLst>
      <p:ext uri="{BB962C8B-B14F-4D97-AF65-F5344CB8AC3E}">
        <p14:creationId xmlns:p14="http://schemas.microsoft.com/office/powerpoint/2010/main" val="1185300010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pos="136">
          <p15:clr>
            <a:srgbClr val="CCCCCC"/>
          </p15:clr>
        </p15:guide>
        <p15:guide id="2" pos="2354">
          <p15:clr>
            <a:srgbClr val="CCCCCC"/>
          </p15:clr>
        </p15:guide>
        <p15:guide id="3" pos="2694">
          <p15:clr>
            <a:srgbClr val="CCCCCC"/>
          </p15:clr>
        </p15:guide>
        <p15:guide id="4" pos="4913">
          <p15:clr>
            <a:srgbClr val="CCCCCC"/>
          </p15:clr>
        </p15:guide>
        <p15:guide id="5" pos="5253">
          <p15:clr>
            <a:srgbClr val="CCCCCC"/>
          </p15:clr>
        </p15:guide>
        <p15:guide id="6" pos="7472">
          <p15:clr>
            <a:srgbClr val="CCCCCC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94881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36">
          <p15:clr>
            <a:srgbClr val="CCCCCC"/>
          </p15:clr>
        </p15:guide>
        <p15:guide id="2" pos="7472">
          <p15:clr>
            <a:srgbClr val="CCCCCC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PERTIN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tfpLayoutConfig" hidden="1"/>
          <p:cNvSpPr txBox="1"/>
          <p:nvPr userDrawn="1"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00">
                <a:solidFill>
                  <a:srgbClr val="FFFFFF">
                    <a:alpha val="0"/>
                  </a:srgbClr>
                </a:solidFill>
              </a:rPr>
              <a:t>overall_0_131934843638382330 columns_1_131934843638382330 </a:t>
            </a:r>
          </a:p>
        </p:txBody>
      </p:sp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225426" y="34396"/>
            <a:ext cx="11187643" cy="791227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solidFill>
                  <a:srgbClr val="002060"/>
                </a:solidFill>
                <a:latin typeface="Century Gothic" panose="020B0502020202020204" pitchFamily="34" charset="0"/>
                <a:cs typeface="Arial"/>
              </a:defRPr>
            </a:lvl1pPr>
          </a:lstStyle>
          <a:p>
            <a:r>
              <a:rPr lang="it-IT"/>
              <a:t>Fare clic per modificare stile</a:t>
            </a:r>
          </a:p>
        </p:txBody>
      </p:sp>
    </p:spTree>
    <p:extLst>
      <p:ext uri="{BB962C8B-B14F-4D97-AF65-F5344CB8AC3E}">
        <p14:creationId xmlns:p14="http://schemas.microsoft.com/office/powerpoint/2010/main" val="38259045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extLst>
    <p:ext uri="{DCECCB84-F9BA-43D5-87BE-67443E8EF086}">
      <p15:sldGuideLst xmlns:p15="http://schemas.microsoft.com/office/powerpoint/2012/main">
        <p15:guide id="1" pos="136">
          <p15:clr>
            <a:srgbClr val="CCCCCC"/>
          </p15:clr>
        </p15:guide>
        <p15:guide id="2" pos="2354">
          <p15:clr>
            <a:srgbClr val="CCCCCC"/>
          </p15:clr>
        </p15:guide>
        <p15:guide id="3" pos="2694">
          <p15:clr>
            <a:srgbClr val="CCCCCC"/>
          </p15:clr>
        </p15:guide>
        <p15:guide id="4" pos="4913">
          <p15:clr>
            <a:srgbClr val="CCCCCC"/>
          </p15:clr>
        </p15:guide>
        <p15:guide id="5" pos="5253">
          <p15:clr>
            <a:srgbClr val="CCCCCC"/>
          </p15:clr>
        </p15:guide>
        <p15:guide id="6" pos="7472">
          <p15:clr>
            <a:srgbClr val="CCCCCC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5">
            <a:extLst>
              <a:ext uri="{FF2B5EF4-FFF2-40B4-BE49-F238E27FC236}">
                <a16:creationId xmlns:a16="http://schemas.microsoft.com/office/drawing/2014/main" id="{B4393627-E0B5-4AFB-AD2A-52CD91D320F0}"/>
              </a:ext>
            </a:extLst>
          </p:cNvPr>
          <p:cNvSpPr txBox="1">
            <a:spLocks/>
          </p:cNvSpPr>
          <p:nvPr userDrawn="1"/>
        </p:nvSpPr>
        <p:spPr>
          <a:xfrm>
            <a:off x="11281833" y="179917"/>
            <a:ext cx="552451" cy="364067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defRPr/>
            </a:pPr>
            <a:fld id="{5B6F30CD-A39B-44C7-B9A3-F035C93B390A}" type="slidenum">
              <a:rPr lang="it-IT" altLang="it-IT" sz="1333" b="1" smtClean="0">
                <a:solidFill>
                  <a:srgbClr val="003A79"/>
                </a:solidFill>
                <a:latin typeface="Century Gothic" panose="020B0502020202020204" pitchFamily="34" charset="0"/>
              </a:rPr>
              <a:pPr algn="r" eaLnBrk="1" hangingPunct="1">
                <a:defRPr/>
              </a:pPr>
              <a:t>‹N›</a:t>
            </a:fld>
            <a:endParaRPr lang="it-IT" altLang="it-IT" sz="1333" b="1">
              <a:solidFill>
                <a:srgbClr val="003A79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6654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596388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587655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794480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27051" y="1125539"/>
            <a:ext cx="5384800" cy="4967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15051" y="1125539"/>
            <a:ext cx="5384800" cy="4967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173749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755687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701951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367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072260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014409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27052" y="188918"/>
            <a:ext cx="11040533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7051" y="1125539"/>
            <a:ext cx="10972800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pic>
        <p:nvPicPr>
          <p:cNvPr id="6" name="Immagine 5" descr="format2">
            <a:extLst>
              <a:ext uri="{FF2B5EF4-FFF2-40B4-BE49-F238E27FC236}">
                <a16:creationId xmlns:a16="http://schemas.microsoft.com/office/drawing/2014/main" id="{EAC3818A-6CA7-4093-994D-48BAD4E4C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614" y="6281556"/>
            <a:ext cx="1156367" cy="55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8">
            <a:extLst>
              <a:ext uri="{FF2B5EF4-FFF2-40B4-BE49-F238E27FC236}">
                <a16:creationId xmlns:a16="http://schemas.microsoft.com/office/drawing/2014/main" id="{1AF516D9-BA35-42B3-99B0-BCAE3A2BF5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5364" y="6499225"/>
            <a:ext cx="63373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it-IT" altLang="it-IT" sz="1050" b="1" i="1" dirty="0">
                <a:solidFill>
                  <a:srgbClr val="203864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Firenze, 29 maggio 2024</a:t>
            </a:r>
            <a:r>
              <a:rPr lang="it-IT" altLang="it-IT" sz="1600" dirty="0">
                <a:solidFill>
                  <a:srgbClr val="203864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| </a:t>
            </a:r>
            <a:fld id="{EFB01B81-24C0-49D3-AE93-DC94FFB6747E}" type="slidenum">
              <a:rPr lang="it-IT" altLang="it-IT" sz="1600" b="1" smtClean="0">
                <a:solidFill>
                  <a:srgbClr val="203864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pPr/>
              <a:t>‹N›</a:t>
            </a:fld>
            <a:endParaRPr lang="it-IT" altLang="it-IT" sz="1600" b="1" dirty="0">
              <a:solidFill>
                <a:srgbClr val="203864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19" r:id="rId1"/>
    <p:sldLayoutId id="2147486407" r:id="rId2"/>
    <p:sldLayoutId id="2147486408" r:id="rId3"/>
    <p:sldLayoutId id="2147486409" r:id="rId4"/>
    <p:sldLayoutId id="2147486410" r:id="rId5"/>
    <p:sldLayoutId id="2147486411" r:id="rId6"/>
    <p:sldLayoutId id="2147486412" r:id="rId7"/>
    <p:sldLayoutId id="2147486413" r:id="rId8"/>
    <p:sldLayoutId id="2147486414" r:id="rId9"/>
    <p:sldLayoutId id="2147486415" r:id="rId10"/>
    <p:sldLayoutId id="2147486416" r:id="rId11"/>
    <p:sldLayoutId id="2147486417" r:id="rId12"/>
    <p:sldLayoutId id="2147486418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accent2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accent2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accent2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accent2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accent2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189" algn="l" rtl="0" fontAlgn="base">
        <a:spcBef>
          <a:spcPct val="0"/>
        </a:spcBef>
        <a:spcAft>
          <a:spcPct val="0"/>
        </a:spcAft>
        <a:defRPr sz="2000" b="1">
          <a:solidFill>
            <a:schemeClr val="accent2"/>
          </a:solidFill>
          <a:latin typeface="Arial" charset="0"/>
        </a:defRPr>
      </a:lvl6pPr>
      <a:lvl7pPr marL="914377" algn="l" rtl="0" fontAlgn="base">
        <a:spcBef>
          <a:spcPct val="0"/>
        </a:spcBef>
        <a:spcAft>
          <a:spcPct val="0"/>
        </a:spcAft>
        <a:defRPr sz="2000" b="1">
          <a:solidFill>
            <a:schemeClr val="accent2"/>
          </a:solidFill>
          <a:latin typeface="Arial" charset="0"/>
        </a:defRPr>
      </a:lvl7pPr>
      <a:lvl8pPr marL="1371566" algn="l" rtl="0" fontAlgn="base">
        <a:spcBef>
          <a:spcPct val="0"/>
        </a:spcBef>
        <a:spcAft>
          <a:spcPct val="0"/>
        </a:spcAft>
        <a:defRPr sz="2000" b="1">
          <a:solidFill>
            <a:schemeClr val="accent2"/>
          </a:solidFill>
          <a:latin typeface="Arial" charset="0"/>
        </a:defRPr>
      </a:lvl8pPr>
      <a:lvl9pPr marL="1828754" algn="l" rtl="0" fontAlgn="base">
        <a:spcBef>
          <a:spcPct val="0"/>
        </a:spcBef>
        <a:spcAft>
          <a:spcPct val="0"/>
        </a:spcAft>
        <a:defRPr sz="2000" b="1">
          <a:solidFill>
            <a:schemeClr val="accent2"/>
          </a:solidFill>
          <a:latin typeface="Arial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8914" indent="-228594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tfpLayoutConfig" hidden="1"/>
          <p:cNvSpPr txBox="1"/>
          <p:nvPr userDrawn="1"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it-IT" sz="100">
                <a:solidFill>
                  <a:srgbClr val="FFFFFF">
                    <a:alpha val="0"/>
                  </a:srgbClr>
                </a:solidFill>
              </a:rPr>
              <a:t>overall_0_131934836779960976 columns_1_131934836779960976 </a:t>
            </a:r>
          </a:p>
        </p:txBody>
      </p:sp>
      <p:pic>
        <p:nvPicPr>
          <p:cNvPr id="17" name="Immagine 16" descr="format2">
            <a:extLst>
              <a:ext uri="{FF2B5EF4-FFF2-40B4-BE49-F238E27FC236}">
                <a16:creationId xmlns:a16="http://schemas.microsoft.com/office/drawing/2014/main" id="{328D6BE0-EDC9-7DF0-AAB2-104F508CF0F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14" y="6281556"/>
            <a:ext cx="1156367" cy="55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8">
            <a:extLst>
              <a:ext uri="{FF2B5EF4-FFF2-40B4-BE49-F238E27FC236}">
                <a16:creationId xmlns:a16="http://schemas.microsoft.com/office/drawing/2014/main" id="{CD36D1C2-B6FE-2336-CA0B-593B2A45C1E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735364" y="6499225"/>
            <a:ext cx="63373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it-IT" altLang="it-IT" sz="1050" b="1" i="1" dirty="0">
                <a:solidFill>
                  <a:srgbClr val="203864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Firenze, 29 maggio 2024</a:t>
            </a:r>
            <a:r>
              <a:rPr lang="it-IT" altLang="it-IT" sz="1600" dirty="0">
                <a:solidFill>
                  <a:srgbClr val="203864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| </a:t>
            </a:r>
            <a:fld id="{EFB01B81-24C0-49D3-AE93-DC94FFB6747E}" type="slidenum">
              <a:rPr lang="it-IT" altLang="it-IT" sz="1600" b="1" smtClean="0">
                <a:solidFill>
                  <a:srgbClr val="203864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pPr algn="r" eaLnBrk="1" hangingPunct="1">
                <a:spcBef>
                  <a:spcPct val="50000"/>
                </a:spcBef>
                <a:defRPr/>
              </a:pPr>
              <a:t>‹N›</a:t>
            </a:fld>
            <a:endParaRPr lang="it-IT" altLang="it-IT" sz="1600" b="1" dirty="0">
              <a:solidFill>
                <a:srgbClr val="203864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545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421" r:id="rId1"/>
    <p:sldLayoutId id="2147486423" r:id="rId2"/>
    <p:sldLayoutId id="2147486424" r:id="rId3"/>
    <p:sldLayoutId id="2147486425" r:id="rId4"/>
    <p:sldLayoutId id="2147486427" r:id="rId5"/>
  </p:sldLayoutIdLst>
  <p:transition/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  <a:ea typeface="MS PGothic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  <a:ea typeface="MS PGothic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  <a:ea typeface="MS PGothic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  <a:ea typeface="MS PGothic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54">
          <p15:clr>
            <a:srgbClr val="F26B43"/>
          </p15:clr>
        </p15:guide>
        <p15:guide id="2" orient="horz" pos="527">
          <p15:clr>
            <a:srgbClr val="F26B43"/>
          </p15:clr>
        </p15:guide>
        <p15:guide id="3" orient="horz" pos="3987">
          <p15:clr>
            <a:srgbClr val="F26B43"/>
          </p15:clr>
        </p15:guide>
        <p15:guide id="4" pos="139">
          <p15:clr>
            <a:srgbClr val="F26B43"/>
          </p15:clr>
        </p15:guide>
        <p15:guide id="5" pos="746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rmatresearch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format@pec.formatbusinessintelligence.com" TargetMode="External"/><Relationship Id="rId2" Type="http://schemas.openxmlformats.org/officeDocument/2006/relationships/hyperlink" Target="mailto:info@formatresearch.com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magine 1">
            <a:extLst>
              <a:ext uri="{FF2B5EF4-FFF2-40B4-BE49-F238E27FC236}">
                <a16:creationId xmlns:a16="http://schemas.microsoft.com/office/drawing/2014/main" id="{0456C6D6-BDFB-4F95-BA6D-54C266F4A06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810" y="2021358"/>
            <a:ext cx="4920455" cy="1794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id="{63AF2A2C-F66C-4415-AE03-3FD3AEA8358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130" t="5773" r="3645" b="20171"/>
          <a:stretch/>
        </p:blipFill>
        <p:spPr>
          <a:xfrm>
            <a:off x="6507899" y="1122590"/>
            <a:ext cx="5306991" cy="2693097"/>
          </a:xfrm>
          <a:prstGeom prst="rect">
            <a:avLst/>
          </a:prstGeom>
        </p:spPr>
      </p:pic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E0A5CE15-F2C0-4BEF-AB77-5D892CD4C7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4428" y="3897177"/>
            <a:ext cx="11077572" cy="1825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800"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800"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800"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800"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800"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lnSpc>
                <a:spcPct val="114000"/>
              </a:lnSpc>
              <a:spcBef>
                <a:spcPts val="600"/>
              </a:spcBef>
            </a:pPr>
            <a:r>
              <a:rPr lang="it-IT" sz="3200" dirty="0">
                <a:solidFill>
                  <a:srgbClr val="203864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Osservatorio Congiunturale Confcommercio Toscana | </a:t>
            </a:r>
            <a:r>
              <a:rPr lang="it-IT" sz="3200" dirty="0">
                <a:latin typeface="Century Gothic" panose="020B0502020202020204" pitchFamily="34" charset="0"/>
                <a:ea typeface="MS PGothic" panose="020B0600070205080204" pitchFamily="34" charset="-128"/>
              </a:rPr>
              <a:t>Focus su legalità e sicurezza</a:t>
            </a:r>
            <a:endParaRPr lang="it-IT" sz="3200" dirty="0">
              <a:latin typeface="Century Gothic" panose="020B0502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rPr>
              <a:t>Rapporto di ricerca</a:t>
            </a:r>
          </a:p>
          <a:p>
            <a:pPr eaLnBrk="1" hangingPunct="1">
              <a:lnSpc>
                <a:spcPct val="114000"/>
              </a:lnSpc>
              <a:spcBef>
                <a:spcPts val="600"/>
              </a:spcBef>
            </a:pPr>
            <a:r>
              <a:rPr lang="it-IT" sz="1100" b="0" dirty="0">
                <a:latin typeface="Century Gothic" panose="020B0502020202020204" pitchFamily="34" charset="0"/>
              </a:rPr>
              <a:t>Firenze, 29 maggio 2024 (22191tu/01)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827F5D-CBE3-2374-BBD2-396414EE4E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Grafico 23">
            <a:extLst>
              <a:ext uri="{FF2B5EF4-FFF2-40B4-BE49-F238E27FC236}">
                <a16:creationId xmlns:a16="http://schemas.microsoft.com/office/drawing/2014/main" id="{DA3DCD7D-7E05-DC01-17DA-513603335A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8455315"/>
              </p:ext>
            </p:extLst>
          </p:nvPr>
        </p:nvGraphicFramePr>
        <p:xfrm>
          <a:off x="2707411" y="2228987"/>
          <a:ext cx="6741389" cy="416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btfpLayoutConfig" hidden="1">
            <a:extLst>
              <a:ext uri="{FF2B5EF4-FFF2-40B4-BE49-F238E27FC236}">
                <a16:creationId xmlns:a16="http://schemas.microsoft.com/office/drawing/2014/main" id="{77AEBDA0-33CE-B020-173D-5B777A295706}"/>
              </a:ext>
            </a:extLst>
          </p:cNvPr>
          <p:cNvSpPr txBox="1"/>
          <p:nvPr/>
        </p:nvSpPr>
        <p:spPr>
          <a:xfrm>
            <a:off x="16934" y="16933"/>
            <a:ext cx="11853333" cy="11278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3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alpha val="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Arial"/>
              </a:rPr>
              <a:t>overall_1_132011002193255441 columns_1_132011002193255441 50_0_132011092182416959 52_1_132011092182416959 69_0_132011093215249131 70_0_132011093242872830 71_0_132011093338424163 72_0_132011093503736795 73_0_132011093503736795 76_0_132011093563752644 77_0_132011093834278523 78_0_132011093922192518 79_0_132011094007440875 80_0_132011094075376047 81_0_132011094175676276 108_1_132011103571698851 </a:t>
            </a:r>
            <a:endParaRPr kumimoji="0" lang="it-IT" sz="133" b="0" i="0" u="none" strike="noStrike" kern="1200" cap="none" spc="0" normalizeH="0" baseline="0" noProof="0">
              <a:ln>
                <a:noFill/>
              </a:ln>
              <a:solidFill>
                <a:srgbClr val="FFFFFF">
                  <a:alpha val="0"/>
                </a:srgbClr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Arial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54D8ADB3-C67F-46A5-3C0A-6AFBD91E49FF}"/>
              </a:ext>
            </a:extLst>
          </p:cNvPr>
          <p:cNvSpPr txBox="1"/>
          <p:nvPr/>
        </p:nvSpPr>
        <p:spPr>
          <a:xfrm>
            <a:off x="335360" y="6291196"/>
            <a:ext cx="99901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A79"/>
              </a:buClr>
              <a:buSzPct val="140000"/>
              <a:buFontTx/>
              <a:buNone/>
              <a:tabLst/>
              <a:defRPr/>
            </a:pPr>
            <a:r>
              <a:rPr kumimoji="0" lang="it-IT" sz="1000" b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Base campione: </a:t>
            </a:r>
            <a:r>
              <a:rPr kumimoji="0" lang="it-IT" sz="1000" b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801 casi. </a:t>
            </a:r>
            <a:r>
              <a:rPr kumimoji="0" lang="it-IT" sz="1000" b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I dati sono riportati all’universo.	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4055EC1-8238-6181-184C-696369B882C3}"/>
              </a:ext>
            </a:extLst>
          </p:cNvPr>
          <p:cNvSpPr txBox="1"/>
          <p:nvPr/>
        </p:nvSpPr>
        <p:spPr>
          <a:xfrm>
            <a:off x="335360" y="1418235"/>
            <a:ext cx="11627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800" b="0">
                <a:solidFill>
                  <a:prstClr val="black"/>
                </a:solidFill>
                <a:latin typeface="Century Gothic" panose="020B0502020202020204" pitchFamily="34" charset="0"/>
                <a:cs typeface="Arial"/>
              </a:rPr>
              <a:t>Come valuta la presenza delle forze dell’ordine nella zona dove risiede la Sua impresa al fine di contrastare i fenomeni di microcriminalità? </a:t>
            </a: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MS PGothic" pitchFamily="34" charset="-128"/>
              <a:cs typeface="Arial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1AC75AA-456D-E183-A6D7-E0E5E80CAFDC}"/>
              </a:ext>
            </a:extLst>
          </p:cNvPr>
          <p:cNvSpPr txBox="1">
            <a:spLocks/>
          </p:cNvSpPr>
          <p:nvPr/>
        </p:nvSpPr>
        <p:spPr>
          <a:xfrm>
            <a:off x="335360" y="248643"/>
            <a:ext cx="11593288" cy="1086548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Legalità e sicurezza| </a:t>
            </a:r>
            <a:r>
              <a:rPr lang="it-IT" sz="2200" dirty="0">
                <a:latin typeface="Century Gothic" panose="020B0502020202020204" pitchFamily="34" charset="0"/>
                <a:ea typeface="+mj-ea"/>
                <a:cs typeface="Arial"/>
              </a:rPr>
              <a:t>Gli imprenditori valutano </a:t>
            </a:r>
            <a:r>
              <a:rPr lang="it-IT" sz="2200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l</a:t>
            </a:r>
            <a:r>
              <a:rPr lang="it-IT" sz="2200" dirty="0">
                <a:latin typeface="Century Gothic" panose="020B0502020202020204" pitchFamily="34" charset="0"/>
                <a:ea typeface="+mj-ea"/>
                <a:cs typeface="Arial"/>
              </a:rPr>
              <a:t>a presenza delle forze dell’ordine come abbastanza o totalmente inadeguata soprattutto nelle Province di Prato (63%), Pisa (61,9%) e Firenze (59,4%).</a:t>
            </a:r>
            <a:endParaRPr lang="it-IT" sz="2200" b="0" dirty="0">
              <a:latin typeface="Century Gothic" panose="020B0502020202020204" pitchFamily="34" charset="0"/>
              <a:ea typeface="+mj-ea"/>
              <a:cs typeface="Arial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30B006C6-AAE5-81A0-2A9F-B1CF106756A3}"/>
              </a:ext>
            </a:extLst>
          </p:cNvPr>
          <p:cNvSpPr/>
          <p:nvPr/>
        </p:nvSpPr>
        <p:spPr bwMode="auto">
          <a:xfrm>
            <a:off x="0" y="-1"/>
            <a:ext cx="12192000" cy="271901"/>
          </a:xfrm>
          <a:prstGeom prst="rect">
            <a:avLst/>
          </a:prstGeom>
          <a:solidFill>
            <a:srgbClr val="C0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200">
                <a:solidFill>
                  <a:srgbClr val="FFFFFF"/>
                </a:solidFill>
                <a:latin typeface="Century Gothic" panose="020B0502020202020204" pitchFamily="34" charset="0"/>
                <a:ea typeface="MS PGothic" charset="0"/>
              </a:rPr>
              <a:t>LEGALITÁ E SICUREZZA</a:t>
            </a:r>
            <a:endParaRPr kumimoji="0" lang="it-IT" sz="120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MS PGothic" charset="0"/>
            </a:endParaRPr>
          </a:p>
        </p:txBody>
      </p:sp>
      <p:graphicFrame>
        <p:nvGraphicFramePr>
          <p:cNvPr id="11" name="Tabella 10">
            <a:extLst>
              <a:ext uri="{FF2B5EF4-FFF2-40B4-BE49-F238E27FC236}">
                <a16:creationId xmlns:a16="http://schemas.microsoft.com/office/drawing/2014/main" id="{C865B8AB-A3AA-E2AF-CCD5-365474AFE7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547511"/>
              </p:ext>
            </p:extLst>
          </p:nvPr>
        </p:nvGraphicFramePr>
        <p:xfrm>
          <a:off x="121920" y="2489951"/>
          <a:ext cx="2924340" cy="294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4340">
                  <a:extLst>
                    <a:ext uri="{9D8B030D-6E8A-4147-A177-3AD203B41FA5}">
                      <a16:colId xmlns:a16="http://schemas.microsoft.com/office/drawing/2014/main" val="4155391786"/>
                    </a:ext>
                  </a:extLst>
                </a:gridCol>
              </a:tblGrid>
              <a:tr h="29418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Prato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983323"/>
                  </a:ext>
                </a:extLst>
              </a:tr>
            </a:tbl>
          </a:graphicData>
        </a:graphic>
      </p:graphicFrame>
      <p:graphicFrame>
        <p:nvGraphicFramePr>
          <p:cNvPr id="12" name="Tabella 11">
            <a:extLst>
              <a:ext uri="{FF2B5EF4-FFF2-40B4-BE49-F238E27FC236}">
                <a16:creationId xmlns:a16="http://schemas.microsoft.com/office/drawing/2014/main" id="{9D240291-9916-7C45-07B8-7C482E36C6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561353"/>
              </p:ext>
            </p:extLst>
          </p:nvPr>
        </p:nvGraphicFramePr>
        <p:xfrm>
          <a:off x="121920" y="2845551"/>
          <a:ext cx="2924340" cy="294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4340">
                  <a:extLst>
                    <a:ext uri="{9D8B030D-6E8A-4147-A177-3AD203B41FA5}">
                      <a16:colId xmlns:a16="http://schemas.microsoft.com/office/drawing/2014/main" val="4155391786"/>
                    </a:ext>
                  </a:extLst>
                </a:gridCol>
              </a:tblGrid>
              <a:tr h="29418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Pisa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983323"/>
                  </a:ext>
                </a:extLst>
              </a:tr>
            </a:tbl>
          </a:graphicData>
        </a:graphic>
      </p:graphicFrame>
      <p:graphicFrame>
        <p:nvGraphicFramePr>
          <p:cNvPr id="13" name="Tabella 12">
            <a:extLst>
              <a:ext uri="{FF2B5EF4-FFF2-40B4-BE49-F238E27FC236}">
                <a16:creationId xmlns:a16="http://schemas.microsoft.com/office/drawing/2014/main" id="{EF9AEE87-415D-C8CE-B01B-B4BA71098F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530856"/>
              </p:ext>
            </p:extLst>
          </p:nvPr>
        </p:nvGraphicFramePr>
        <p:xfrm>
          <a:off x="121920" y="3221471"/>
          <a:ext cx="2924340" cy="294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4340">
                  <a:extLst>
                    <a:ext uri="{9D8B030D-6E8A-4147-A177-3AD203B41FA5}">
                      <a16:colId xmlns:a16="http://schemas.microsoft.com/office/drawing/2014/main" val="4155391786"/>
                    </a:ext>
                  </a:extLst>
                </a:gridCol>
              </a:tblGrid>
              <a:tr h="29418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Firenze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983323"/>
                  </a:ext>
                </a:extLst>
              </a:tr>
            </a:tbl>
          </a:graphicData>
        </a:graphic>
      </p:graphicFrame>
      <p:graphicFrame>
        <p:nvGraphicFramePr>
          <p:cNvPr id="14" name="Tabella 13">
            <a:extLst>
              <a:ext uri="{FF2B5EF4-FFF2-40B4-BE49-F238E27FC236}">
                <a16:creationId xmlns:a16="http://schemas.microsoft.com/office/drawing/2014/main" id="{C2D55DA7-6EAC-BC31-AE30-74D95889CE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698390"/>
              </p:ext>
            </p:extLst>
          </p:nvPr>
        </p:nvGraphicFramePr>
        <p:xfrm>
          <a:off x="121920" y="3587231"/>
          <a:ext cx="2924340" cy="294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4340">
                  <a:extLst>
                    <a:ext uri="{9D8B030D-6E8A-4147-A177-3AD203B41FA5}">
                      <a16:colId xmlns:a16="http://schemas.microsoft.com/office/drawing/2014/main" val="4155391786"/>
                    </a:ext>
                  </a:extLst>
                </a:gridCol>
              </a:tblGrid>
              <a:tr h="29418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Grosseto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983323"/>
                  </a:ext>
                </a:extLst>
              </a:tr>
            </a:tbl>
          </a:graphicData>
        </a:graphic>
      </p:graphicFrame>
      <p:graphicFrame>
        <p:nvGraphicFramePr>
          <p:cNvPr id="15" name="Tabella 14">
            <a:extLst>
              <a:ext uri="{FF2B5EF4-FFF2-40B4-BE49-F238E27FC236}">
                <a16:creationId xmlns:a16="http://schemas.microsoft.com/office/drawing/2014/main" id="{A2B2DFBA-D5DD-67E3-4C54-6BD0968F13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095137"/>
              </p:ext>
            </p:extLst>
          </p:nvPr>
        </p:nvGraphicFramePr>
        <p:xfrm>
          <a:off x="121920" y="3952991"/>
          <a:ext cx="2924340" cy="294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4340">
                  <a:extLst>
                    <a:ext uri="{9D8B030D-6E8A-4147-A177-3AD203B41FA5}">
                      <a16:colId xmlns:a16="http://schemas.microsoft.com/office/drawing/2014/main" val="4155391786"/>
                    </a:ext>
                  </a:extLst>
                </a:gridCol>
              </a:tblGrid>
              <a:tr h="29418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Arezzo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983323"/>
                  </a:ext>
                </a:extLst>
              </a:tr>
            </a:tbl>
          </a:graphicData>
        </a:graphic>
      </p:graphicFrame>
      <p:graphicFrame>
        <p:nvGraphicFramePr>
          <p:cNvPr id="16" name="Tabella 15">
            <a:extLst>
              <a:ext uri="{FF2B5EF4-FFF2-40B4-BE49-F238E27FC236}">
                <a16:creationId xmlns:a16="http://schemas.microsoft.com/office/drawing/2014/main" id="{87C93593-DA45-942C-CA01-20FE7828A2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138750"/>
              </p:ext>
            </p:extLst>
          </p:nvPr>
        </p:nvGraphicFramePr>
        <p:xfrm>
          <a:off x="121920" y="4318751"/>
          <a:ext cx="2924340" cy="294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4340">
                  <a:extLst>
                    <a:ext uri="{9D8B030D-6E8A-4147-A177-3AD203B41FA5}">
                      <a16:colId xmlns:a16="http://schemas.microsoft.com/office/drawing/2014/main" val="4155391786"/>
                    </a:ext>
                  </a:extLst>
                </a:gridCol>
              </a:tblGrid>
              <a:tr h="29418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Livorno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983323"/>
                  </a:ext>
                </a:extLst>
              </a:tr>
            </a:tbl>
          </a:graphicData>
        </a:graphic>
      </p:graphicFrame>
      <p:graphicFrame>
        <p:nvGraphicFramePr>
          <p:cNvPr id="17" name="Tabella 16">
            <a:extLst>
              <a:ext uri="{FF2B5EF4-FFF2-40B4-BE49-F238E27FC236}">
                <a16:creationId xmlns:a16="http://schemas.microsoft.com/office/drawing/2014/main" id="{02F57B24-DEAB-62D7-3943-DD846AF532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198251"/>
              </p:ext>
            </p:extLst>
          </p:nvPr>
        </p:nvGraphicFramePr>
        <p:xfrm>
          <a:off x="121920" y="4704831"/>
          <a:ext cx="2924340" cy="294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4340">
                  <a:extLst>
                    <a:ext uri="{9D8B030D-6E8A-4147-A177-3AD203B41FA5}">
                      <a16:colId xmlns:a16="http://schemas.microsoft.com/office/drawing/2014/main" val="4155391786"/>
                    </a:ext>
                  </a:extLst>
                </a:gridCol>
              </a:tblGrid>
              <a:tr h="29418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Lucca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983323"/>
                  </a:ext>
                </a:extLst>
              </a:tr>
            </a:tbl>
          </a:graphicData>
        </a:graphic>
      </p:graphicFrame>
      <p:graphicFrame>
        <p:nvGraphicFramePr>
          <p:cNvPr id="18" name="Tabella 17">
            <a:extLst>
              <a:ext uri="{FF2B5EF4-FFF2-40B4-BE49-F238E27FC236}">
                <a16:creationId xmlns:a16="http://schemas.microsoft.com/office/drawing/2014/main" id="{727BCA71-F406-6947-C122-68FE7A3033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447472"/>
              </p:ext>
            </p:extLst>
          </p:nvPr>
        </p:nvGraphicFramePr>
        <p:xfrm>
          <a:off x="121920" y="5080751"/>
          <a:ext cx="2924340" cy="294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4340">
                  <a:extLst>
                    <a:ext uri="{9D8B030D-6E8A-4147-A177-3AD203B41FA5}">
                      <a16:colId xmlns:a16="http://schemas.microsoft.com/office/drawing/2014/main" val="4155391786"/>
                    </a:ext>
                  </a:extLst>
                </a:gridCol>
              </a:tblGrid>
              <a:tr h="29418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Massa-Carrara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983323"/>
                  </a:ext>
                </a:extLst>
              </a:tr>
            </a:tbl>
          </a:graphicData>
        </a:graphic>
      </p:graphicFrame>
      <p:graphicFrame>
        <p:nvGraphicFramePr>
          <p:cNvPr id="20" name="Tabella 19">
            <a:extLst>
              <a:ext uri="{FF2B5EF4-FFF2-40B4-BE49-F238E27FC236}">
                <a16:creationId xmlns:a16="http://schemas.microsoft.com/office/drawing/2014/main" id="{43B8083F-C3EE-7F36-A888-A72781EE96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485132"/>
              </p:ext>
            </p:extLst>
          </p:nvPr>
        </p:nvGraphicFramePr>
        <p:xfrm>
          <a:off x="121920" y="5446511"/>
          <a:ext cx="2924340" cy="294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4340">
                  <a:extLst>
                    <a:ext uri="{9D8B030D-6E8A-4147-A177-3AD203B41FA5}">
                      <a16:colId xmlns:a16="http://schemas.microsoft.com/office/drawing/2014/main" val="4155391786"/>
                    </a:ext>
                  </a:extLst>
                </a:gridCol>
              </a:tblGrid>
              <a:tr h="29418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Siena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983323"/>
                  </a:ext>
                </a:extLst>
              </a:tr>
            </a:tbl>
          </a:graphicData>
        </a:graphic>
      </p:graphicFrame>
      <p:graphicFrame>
        <p:nvGraphicFramePr>
          <p:cNvPr id="21" name="Tabella 20">
            <a:extLst>
              <a:ext uri="{FF2B5EF4-FFF2-40B4-BE49-F238E27FC236}">
                <a16:creationId xmlns:a16="http://schemas.microsoft.com/office/drawing/2014/main" id="{BE8FA644-061A-6D5D-A9BF-0918B1D596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134719"/>
              </p:ext>
            </p:extLst>
          </p:nvPr>
        </p:nvGraphicFramePr>
        <p:xfrm>
          <a:off x="121920" y="5812271"/>
          <a:ext cx="2924340" cy="294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4340">
                  <a:extLst>
                    <a:ext uri="{9D8B030D-6E8A-4147-A177-3AD203B41FA5}">
                      <a16:colId xmlns:a16="http://schemas.microsoft.com/office/drawing/2014/main" val="4155391786"/>
                    </a:ext>
                  </a:extLst>
                </a:gridCol>
              </a:tblGrid>
              <a:tr h="29418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Pistoia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983323"/>
                  </a:ext>
                </a:extLst>
              </a:tr>
            </a:tbl>
          </a:graphicData>
        </a:graphic>
      </p:graphicFrame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F802DD37-187C-DE64-E2CF-5926A65B9DC9}"/>
              </a:ext>
            </a:extLst>
          </p:cNvPr>
          <p:cNvSpPr txBox="1"/>
          <p:nvPr/>
        </p:nvSpPr>
        <p:spPr>
          <a:xfrm>
            <a:off x="2265680" y="2073085"/>
            <a:ext cx="6238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>
                <a:latin typeface="Century Gothic" panose="020B0502020202020204" pitchFamily="34" charset="0"/>
              </a:rPr>
              <a:t>Somma delle percentuali «Abbastanza inadeguata» e «Totalmente inadeguata»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B41E125-182F-7CEF-6795-4BF20362531B}"/>
              </a:ext>
            </a:extLst>
          </p:cNvPr>
          <p:cNvSpPr txBox="1"/>
          <p:nvPr/>
        </p:nvSpPr>
        <p:spPr>
          <a:xfrm>
            <a:off x="8714174" y="4581512"/>
            <a:ext cx="1521792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solidFill>
                  <a:schemeClr val="bg1"/>
                </a:solidFill>
                <a:latin typeface="Century Gothic" panose="020B0502020202020204" pitchFamily="34" charset="0"/>
              </a:rPr>
              <a:t>51,5</a:t>
            </a:r>
            <a:r>
              <a:rPr lang="it-IT" sz="3200" dirty="0">
                <a:solidFill>
                  <a:schemeClr val="bg1"/>
                </a:solidFill>
                <a:latin typeface="Century Gothic" panose="020B0502020202020204" pitchFamily="34" charset="0"/>
              </a:rPr>
              <a:t>%</a:t>
            </a:r>
            <a:endParaRPr lang="it-IT" sz="3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861F9DF-D5F3-E7C5-F929-E4B17C992DDE}"/>
              </a:ext>
            </a:extLst>
          </p:cNvPr>
          <p:cNvSpPr txBox="1"/>
          <p:nvPr/>
        </p:nvSpPr>
        <p:spPr>
          <a:xfrm>
            <a:off x="8853524" y="4233223"/>
            <a:ext cx="12580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latin typeface="Century Gothic" panose="020B0502020202020204" pitchFamily="34" charset="0"/>
              </a:rPr>
              <a:t>Media</a:t>
            </a:r>
          </a:p>
        </p:txBody>
      </p:sp>
    </p:spTree>
    <p:extLst>
      <p:ext uri="{BB962C8B-B14F-4D97-AF65-F5344CB8AC3E}">
        <p14:creationId xmlns:p14="http://schemas.microsoft.com/office/powerpoint/2010/main" val="85806172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6CD1A8-D1B9-AA68-2C9D-E3F3A8D0D2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tfpLayoutConfig" hidden="1">
            <a:extLst>
              <a:ext uri="{FF2B5EF4-FFF2-40B4-BE49-F238E27FC236}">
                <a16:creationId xmlns:a16="http://schemas.microsoft.com/office/drawing/2014/main" id="{897CE303-8512-3D78-043C-A43BA9F7EE0F}"/>
              </a:ext>
            </a:extLst>
          </p:cNvPr>
          <p:cNvSpPr txBox="1"/>
          <p:nvPr/>
        </p:nvSpPr>
        <p:spPr>
          <a:xfrm>
            <a:off x="16934" y="16933"/>
            <a:ext cx="11853333" cy="11278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3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alpha val="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Arial"/>
              </a:rPr>
              <a:t>overall_1_132011002193255441 columns_1_132011002193255441 50_0_132011092182416959 52_1_132011092182416959 69_0_132011093215249131 70_0_132011093242872830 71_0_132011093338424163 72_0_132011093503736795 73_0_132011093503736795 76_0_132011093563752644 77_0_132011093834278523 78_0_132011093922192518 79_0_132011094007440875 80_0_132011094075376047 81_0_132011094175676276 108_1_132011103571698851 </a:t>
            </a:r>
            <a:endParaRPr kumimoji="0" lang="it-IT" sz="133" b="0" i="0" u="none" strike="noStrike" kern="1200" cap="none" spc="0" normalizeH="0" baseline="0" noProof="0">
              <a:ln>
                <a:noFill/>
              </a:ln>
              <a:solidFill>
                <a:srgbClr val="FFFFFF">
                  <a:alpha val="0"/>
                </a:srgbClr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Arial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8B024400-1DFD-6A72-D05A-4C3B204DD6B1}"/>
              </a:ext>
            </a:extLst>
          </p:cNvPr>
          <p:cNvSpPr txBox="1"/>
          <p:nvPr/>
        </p:nvSpPr>
        <p:spPr>
          <a:xfrm>
            <a:off x="264730" y="6291196"/>
            <a:ext cx="99901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A79"/>
              </a:buClr>
              <a:buSzPct val="140000"/>
              <a:buFontTx/>
              <a:buNone/>
              <a:tabLst/>
              <a:defRPr/>
            </a:pPr>
            <a:r>
              <a:rPr kumimoji="0" lang="it-IT" sz="1000" b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Base campione: </a:t>
            </a:r>
            <a:r>
              <a:rPr kumimoji="0" lang="it-IT" sz="1000" b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801 casi. </a:t>
            </a:r>
            <a:r>
              <a:rPr kumimoji="0" lang="it-IT" sz="1000" b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I dati sono riportati all’universo.	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AD1F22A-ABEE-5E3E-374F-B3162C0EED21}"/>
              </a:ext>
            </a:extLst>
          </p:cNvPr>
          <p:cNvSpPr txBox="1">
            <a:spLocks/>
          </p:cNvSpPr>
          <p:nvPr/>
        </p:nvSpPr>
        <p:spPr>
          <a:xfrm>
            <a:off x="264730" y="248643"/>
            <a:ext cx="11663918" cy="1425102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Legalità e sicurezza| </a:t>
            </a:r>
            <a:r>
              <a:rPr lang="it-IT" sz="2200" dirty="0">
                <a:latin typeface="Century Gothic" panose="020B0502020202020204" pitchFamily="34" charset="0"/>
                <a:ea typeface="+mj-ea"/>
                <a:cs typeface="Arial"/>
              </a:rPr>
              <a:t>Il senso di sicurezza degli imprenditori toscani potrebbe essere incrementato grazie ad un maggior controllo da parte delle forze dell’ordine (81%), a seguire, attraverso azioni di messa in sicurezza delle aree tramite videocamere di sorveglianza e una migliore illuminazione. </a:t>
            </a:r>
            <a:endParaRPr lang="it-IT" sz="2200" b="0" dirty="0">
              <a:latin typeface="Century Gothic" panose="020B0502020202020204" pitchFamily="34" charset="0"/>
              <a:ea typeface="+mj-ea"/>
              <a:cs typeface="Arial"/>
            </a:endParaRP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2E791F9F-6C60-F09C-80E9-9B1C52E8BCA3}"/>
              </a:ext>
            </a:extLst>
          </p:cNvPr>
          <p:cNvSpPr/>
          <p:nvPr/>
        </p:nvSpPr>
        <p:spPr bwMode="auto">
          <a:xfrm>
            <a:off x="0" y="-1"/>
            <a:ext cx="12192000" cy="271901"/>
          </a:xfrm>
          <a:prstGeom prst="rect">
            <a:avLst/>
          </a:prstGeom>
          <a:solidFill>
            <a:srgbClr val="C0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200">
                <a:solidFill>
                  <a:srgbClr val="FFFFFF"/>
                </a:solidFill>
                <a:latin typeface="Century Gothic" panose="020B0502020202020204" pitchFamily="34" charset="0"/>
                <a:ea typeface="MS PGothic" charset="0"/>
              </a:rPr>
              <a:t>LEGALITÁ E SICUREZZA</a:t>
            </a:r>
            <a:endParaRPr kumimoji="0" lang="it-IT" sz="120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MS PGothic" charset="0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4E7B3306-B065-DA8B-21F1-EE37837FC422}"/>
              </a:ext>
            </a:extLst>
          </p:cNvPr>
          <p:cNvSpPr txBox="1"/>
          <p:nvPr/>
        </p:nvSpPr>
        <p:spPr>
          <a:xfrm>
            <a:off x="8766898" y="2721323"/>
            <a:ext cx="111685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000">
                <a:solidFill>
                  <a:srgbClr val="002060"/>
                </a:solidFill>
                <a:latin typeface="Century Gothic" panose="020B0502020202020204" pitchFamily="34" charset="0"/>
              </a:rPr>
              <a:t>81,0%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0111A171-C11C-18FE-FF7E-1ECDFFC14525}"/>
              </a:ext>
            </a:extLst>
          </p:cNvPr>
          <p:cNvSpPr txBox="1"/>
          <p:nvPr/>
        </p:nvSpPr>
        <p:spPr>
          <a:xfrm>
            <a:off x="8766898" y="4821517"/>
            <a:ext cx="110189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000">
                <a:solidFill>
                  <a:srgbClr val="002060"/>
                </a:solidFill>
                <a:latin typeface="Century Gothic" panose="020B0502020202020204" pitchFamily="34" charset="0"/>
              </a:rPr>
              <a:t>10,9%</a:t>
            </a:r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id="{0944F3E4-E2F5-7C73-65FB-694A2B35CCF7}"/>
              </a:ext>
            </a:extLst>
          </p:cNvPr>
          <p:cNvSpPr/>
          <p:nvPr/>
        </p:nvSpPr>
        <p:spPr>
          <a:xfrm>
            <a:off x="1841204" y="2590804"/>
            <a:ext cx="8216957" cy="648000"/>
          </a:xfrm>
          <a:prstGeom prst="rect">
            <a:avLst/>
          </a:prstGeom>
          <a:noFill/>
          <a:ln w="28575"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4">
            <a:extLst>
              <a:ext uri="{FF2B5EF4-FFF2-40B4-BE49-F238E27FC236}">
                <a16:creationId xmlns:a16="http://schemas.microsoft.com/office/drawing/2014/main" id="{8CCC7464-7D53-F814-0446-97E87F560CFA}"/>
              </a:ext>
            </a:extLst>
          </p:cNvPr>
          <p:cNvSpPr/>
          <p:nvPr/>
        </p:nvSpPr>
        <p:spPr>
          <a:xfrm>
            <a:off x="1841207" y="4704067"/>
            <a:ext cx="8217193" cy="648000"/>
          </a:xfrm>
          <a:prstGeom prst="rect">
            <a:avLst/>
          </a:prstGeom>
          <a:noFill/>
          <a:ln w="28575"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221EA4DB-B408-3F70-ED1D-0D64B5E17A39}"/>
              </a:ext>
            </a:extLst>
          </p:cNvPr>
          <p:cNvSpPr txBox="1"/>
          <p:nvPr/>
        </p:nvSpPr>
        <p:spPr>
          <a:xfrm>
            <a:off x="2553110" y="2741344"/>
            <a:ext cx="65687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u="none" strike="noStrike" kern="120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MAGGIORE CONTROLLO DA PARTE DELLE FORZE DELL’ORDINE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113259A8-6097-BB16-7C17-6A610C229F28}"/>
              </a:ext>
            </a:extLst>
          </p:cNvPr>
          <p:cNvSpPr txBox="1"/>
          <p:nvPr/>
        </p:nvSpPr>
        <p:spPr>
          <a:xfrm>
            <a:off x="2569889" y="4773097"/>
            <a:ext cx="59883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u="none" strike="noStrike" kern="120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SERVIZIO DI VIGILANZA PRIVATO DA ATTIVARE CON LA RETE DELLE IMPRESE VICINE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EF2153A-9E35-FF2A-E236-741068DF1008}"/>
              </a:ext>
            </a:extLst>
          </p:cNvPr>
          <p:cNvSpPr txBox="1"/>
          <p:nvPr/>
        </p:nvSpPr>
        <p:spPr>
          <a:xfrm>
            <a:off x="8766898" y="5522557"/>
            <a:ext cx="110189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000">
                <a:solidFill>
                  <a:srgbClr val="002060"/>
                </a:solidFill>
                <a:latin typeface="Century Gothic" panose="020B0502020202020204" pitchFamily="34" charset="0"/>
              </a:rPr>
              <a:t>5,0%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70E8DD92-8E69-AA3D-2929-FA734ADCC7A5}"/>
              </a:ext>
            </a:extLst>
          </p:cNvPr>
          <p:cNvSpPr/>
          <p:nvPr/>
        </p:nvSpPr>
        <p:spPr>
          <a:xfrm>
            <a:off x="1841207" y="5405107"/>
            <a:ext cx="8217193" cy="648000"/>
          </a:xfrm>
          <a:prstGeom prst="rect">
            <a:avLst/>
          </a:prstGeom>
          <a:noFill/>
          <a:ln w="28575"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6F9A5C0-72CD-D8A7-B4AC-51D3925500C1}"/>
              </a:ext>
            </a:extLst>
          </p:cNvPr>
          <p:cNvSpPr txBox="1"/>
          <p:nvPr/>
        </p:nvSpPr>
        <p:spPr>
          <a:xfrm>
            <a:off x="2569889" y="5535097"/>
            <a:ext cx="65687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u="none" strike="noStrike" kern="1200">
                <a:solidFill>
                  <a:srgbClr val="002060"/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ALTRO</a:t>
            </a:r>
          </a:p>
        </p:txBody>
      </p:sp>
      <p:pic>
        <p:nvPicPr>
          <p:cNvPr id="13" name="Elemento grafico 12" descr="Gerarchia con riempimento a tinta unita">
            <a:extLst>
              <a:ext uri="{FF2B5EF4-FFF2-40B4-BE49-F238E27FC236}">
                <a16:creationId xmlns:a16="http://schemas.microsoft.com/office/drawing/2014/main" id="{EFBB294A-9F26-7E37-D27B-A36A12045A4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82057" y="4662570"/>
            <a:ext cx="658368" cy="658368"/>
          </a:xfrm>
          <a:prstGeom prst="rect">
            <a:avLst/>
          </a:prstGeom>
        </p:spPr>
      </p:pic>
      <p:pic>
        <p:nvPicPr>
          <p:cNvPr id="14" name="Elemento grafico 13" descr="Poliziotto con riempimento a tinta unita">
            <a:extLst>
              <a:ext uri="{FF2B5EF4-FFF2-40B4-BE49-F238E27FC236}">
                <a16:creationId xmlns:a16="http://schemas.microsoft.com/office/drawing/2014/main" id="{202E0686-7FCD-80B8-4F4D-539FC893AAF3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902377" y="2601886"/>
            <a:ext cx="649224" cy="649224"/>
          </a:xfrm>
          <a:prstGeom prst="rect">
            <a:avLst/>
          </a:prstGeom>
        </p:spPr>
      </p:pic>
      <p:grpSp>
        <p:nvGrpSpPr>
          <p:cNvPr id="33" name="Gruppo 32">
            <a:extLst>
              <a:ext uri="{FF2B5EF4-FFF2-40B4-BE49-F238E27FC236}">
                <a16:creationId xmlns:a16="http://schemas.microsoft.com/office/drawing/2014/main" id="{6B0E204B-7990-33B2-A8BA-8FBAD1720293}"/>
              </a:ext>
            </a:extLst>
          </p:cNvPr>
          <p:cNvGrpSpPr/>
          <p:nvPr/>
        </p:nvGrpSpPr>
        <p:grpSpPr>
          <a:xfrm>
            <a:off x="1850964" y="3288187"/>
            <a:ext cx="8217193" cy="659115"/>
            <a:chOff x="2166327" y="3993484"/>
            <a:chExt cx="8217193" cy="659115"/>
          </a:xfrm>
        </p:grpSpPr>
        <p:sp>
          <p:nvSpPr>
            <p:cNvPr id="18" name="CasellaDiTesto 17">
              <a:extLst>
                <a:ext uri="{FF2B5EF4-FFF2-40B4-BE49-F238E27FC236}">
                  <a16:creationId xmlns:a16="http://schemas.microsoft.com/office/drawing/2014/main" id="{2B9F52CE-9C82-3247-F1AB-D4367297AD49}"/>
                </a:ext>
              </a:extLst>
            </p:cNvPr>
            <p:cNvSpPr txBox="1"/>
            <p:nvPr/>
          </p:nvSpPr>
          <p:spPr>
            <a:xfrm>
              <a:off x="9092018" y="4122868"/>
              <a:ext cx="1101890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it-IT" sz="2000">
                  <a:solidFill>
                    <a:srgbClr val="002060"/>
                  </a:solidFill>
                  <a:latin typeface="Century Gothic" panose="020B0502020202020204" pitchFamily="34" charset="0"/>
                </a:rPr>
                <a:t>41,7%</a:t>
              </a:r>
            </a:p>
          </p:txBody>
        </p:sp>
        <p:sp>
          <p:nvSpPr>
            <p:cNvPr id="24" name="Rettangolo 23">
              <a:extLst>
                <a:ext uri="{FF2B5EF4-FFF2-40B4-BE49-F238E27FC236}">
                  <a16:creationId xmlns:a16="http://schemas.microsoft.com/office/drawing/2014/main" id="{3BD316B3-D3B1-AA34-4F40-02EF8F58A963}"/>
                </a:ext>
              </a:extLst>
            </p:cNvPr>
            <p:cNvSpPr/>
            <p:nvPr/>
          </p:nvSpPr>
          <p:spPr>
            <a:xfrm>
              <a:off x="2166327" y="4004599"/>
              <a:ext cx="8217193" cy="648000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9" name="CasellaDiTesto 28">
              <a:extLst>
                <a:ext uri="{FF2B5EF4-FFF2-40B4-BE49-F238E27FC236}">
                  <a16:creationId xmlns:a16="http://schemas.microsoft.com/office/drawing/2014/main" id="{3656E753-EC0B-0EA1-AEF5-DB989DA1BE6E}"/>
                </a:ext>
              </a:extLst>
            </p:cNvPr>
            <p:cNvSpPr txBox="1"/>
            <p:nvPr/>
          </p:nvSpPr>
          <p:spPr>
            <a:xfrm>
              <a:off x="2878230" y="4152234"/>
              <a:ext cx="65687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u="none" strike="noStrike" kern="1200">
                  <a:solidFill>
                    <a:srgbClr val="002060"/>
                  </a:solidFill>
                  <a:effectLst/>
                  <a:latin typeface="Century Gothic" panose="020B0502020202020204" pitchFamily="34" charset="0"/>
                  <a:ea typeface="+mn-ea"/>
                  <a:cs typeface="+mn-cs"/>
                </a:rPr>
                <a:t>MAGGIOR NUMERO DI VIDEOCAMERE DI SORVEGLIANZA</a:t>
              </a:r>
            </a:p>
          </p:txBody>
        </p:sp>
        <p:pic>
          <p:nvPicPr>
            <p:cNvPr id="15" name="Elemento grafico 14" descr="Telecamera di sicurezza con riempimento a tinta unita">
              <a:extLst>
                <a:ext uri="{FF2B5EF4-FFF2-40B4-BE49-F238E27FC236}">
                  <a16:creationId xmlns:a16="http://schemas.microsoft.com/office/drawing/2014/main" id="{61C44E62-AF99-647C-2274-4B5031A48EF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214448" y="3993484"/>
              <a:ext cx="649224" cy="649224"/>
            </a:xfrm>
            <a:prstGeom prst="rect">
              <a:avLst/>
            </a:prstGeom>
          </p:spPr>
        </p:pic>
      </p:grp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CC373DEB-D101-E174-22BB-0E2E5610FE77}"/>
              </a:ext>
            </a:extLst>
          </p:cNvPr>
          <p:cNvGrpSpPr/>
          <p:nvPr/>
        </p:nvGrpSpPr>
        <p:grpSpPr>
          <a:xfrm>
            <a:off x="1841204" y="3994174"/>
            <a:ext cx="8216957" cy="648000"/>
            <a:chOff x="2166324" y="3303050"/>
            <a:chExt cx="8216957" cy="648000"/>
          </a:xfrm>
        </p:grpSpPr>
        <p:sp>
          <p:nvSpPr>
            <p:cNvPr id="17" name="CasellaDiTesto 16">
              <a:extLst>
                <a:ext uri="{FF2B5EF4-FFF2-40B4-BE49-F238E27FC236}">
                  <a16:creationId xmlns:a16="http://schemas.microsoft.com/office/drawing/2014/main" id="{4B222F5A-0925-8653-B4A8-06EFCDA0D5D8}"/>
                </a:ext>
              </a:extLst>
            </p:cNvPr>
            <p:cNvSpPr txBox="1"/>
            <p:nvPr/>
          </p:nvSpPr>
          <p:spPr>
            <a:xfrm>
              <a:off x="9092018" y="3427812"/>
              <a:ext cx="1116854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it-IT" sz="2000">
                  <a:solidFill>
                    <a:srgbClr val="002060"/>
                  </a:solidFill>
                  <a:latin typeface="Century Gothic" panose="020B0502020202020204" pitchFamily="34" charset="0"/>
                </a:rPr>
                <a:t>19,7%</a:t>
              </a:r>
            </a:p>
          </p:txBody>
        </p:sp>
        <p:sp>
          <p:nvSpPr>
            <p:cNvPr id="23" name="Rettangolo 22">
              <a:extLst>
                <a:ext uri="{FF2B5EF4-FFF2-40B4-BE49-F238E27FC236}">
                  <a16:creationId xmlns:a16="http://schemas.microsoft.com/office/drawing/2014/main" id="{393102E7-5DFC-C481-2012-33EC6E5C17FF}"/>
                </a:ext>
              </a:extLst>
            </p:cNvPr>
            <p:cNvSpPr/>
            <p:nvPr/>
          </p:nvSpPr>
          <p:spPr>
            <a:xfrm>
              <a:off x="2166324" y="3303050"/>
              <a:ext cx="8216957" cy="648000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8" name="CasellaDiTesto 27">
              <a:extLst>
                <a:ext uri="{FF2B5EF4-FFF2-40B4-BE49-F238E27FC236}">
                  <a16:creationId xmlns:a16="http://schemas.microsoft.com/office/drawing/2014/main" id="{38677252-60A8-3082-E2E3-B587E1452304}"/>
                </a:ext>
              </a:extLst>
            </p:cNvPr>
            <p:cNvSpPr txBox="1">
              <a:spLocks/>
            </p:cNvSpPr>
            <p:nvPr/>
          </p:nvSpPr>
          <p:spPr>
            <a:xfrm>
              <a:off x="2878230" y="3453502"/>
              <a:ext cx="60051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u="none" strike="noStrike" kern="1200">
                  <a:solidFill>
                    <a:srgbClr val="002060"/>
                  </a:solidFill>
                  <a:effectLst/>
                  <a:latin typeface="Century Gothic" panose="020B0502020202020204" pitchFamily="34" charset="0"/>
                  <a:ea typeface="+mn-ea"/>
                  <a:cs typeface="+mn-cs"/>
                </a:rPr>
                <a:t>MAGGIORE ILLUMINAZIONE</a:t>
              </a:r>
            </a:p>
          </p:txBody>
        </p:sp>
        <p:pic>
          <p:nvPicPr>
            <p:cNvPr id="22" name="Elemento grafico 21" descr="Lampione contorno">
              <a:extLst>
                <a:ext uri="{FF2B5EF4-FFF2-40B4-BE49-F238E27FC236}">
                  <a16:creationId xmlns:a16="http://schemas.microsoft.com/office/drawing/2014/main" id="{DC15E4BC-2259-BAA1-EA33-F4B78A91B12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2183516" y="3318007"/>
              <a:ext cx="621792" cy="621792"/>
            </a:xfrm>
            <a:prstGeom prst="rect">
              <a:avLst/>
            </a:prstGeom>
          </p:spPr>
        </p:pic>
      </p:grpSp>
      <p:pic>
        <p:nvPicPr>
          <p:cNvPr id="27" name="Elemento grafico 26" descr="Varie con riempimento a tinta unita">
            <a:extLst>
              <a:ext uri="{FF2B5EF4-FFF2-40B4-BE49-F238E27FC236}">
                <a16:creationId xmlns:a16="http://schemas.microsoft.com/office/drawing/2014/main" id="{D5D11237-2CE8-B39B-F6C2-05C98243A02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911027" y="5430469"/>
            <a:ext cx="557784" cy="557784"/>
          </a:xfrm>
          <a:prstGeom prst="rect">
            <a:avLst/>
          </a:prstGeom>
        </p:spPr>
      </p:pic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D10DF01B-7B68-6E06-E39E-2494D73D3ACA}"/>
              </a:ext>
            </a:extLst>
          </p:cNvPr>
          <p:cNvSpPr txBox="1"/>
          <p:nvPr/>
        </p:nvSpPr>
        <p:spPr>
          <a:xfrm>
            <a:off x="335360" y="1785880"/>
            <a:ext cx="11627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800" b="0">
                <a:solidFill>
                  <a:prstClr val="black"/>
                </a:solidFill>
                <a:latin typeface="Century Gothic" panose="020B0502020202020204" pitchFamily="34" charset="0"/>
                <a:cs typeface="Arial"/>
              </a:rPr>
              <a:t>Cosa potrebbe aumentare il Suo senso di sicurezza? </a:t>
            </a: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MS PGothic" pitchFamily="34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244706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3DE678F6-E20F-4F0C-9A6E-0A9EA634D826}"/>
              </a:ext>
            </a:extLst>
          </p:cNvPr>
          <p:cNvSpPr txBox="1">
            <a:spLocks/>
          </p:cNvSpPr>
          <p:nvPr/>
        </p:nvSpPr>
        <p:spPr>
          <a:xfrm>
            <a:off x="335360" y="248643"/>
            <a:ext cx="11593288" cy="409440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>
                <a:solidFill>
                  <a:srgbClr val="203864"/>
                </a:solidFill>
                <a:latin typeface="Century Gothic" panose="020B0502020202020204" pitchFamily="34" charset="0"/>
                <a:cs typeface="Arial"/>
              </a:rPr>
              <a:t>Metodo </a:t>
            </a:r>
            <a:r>
              <a:rPr lang="it-IT" sz="220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| </a:t>
            </a:r>
            <a:r>
              <a:rPr lang="it-IT" sz="2200">
                <a:latin typeface="Century Gothic" panose="020B0502020202020204" pitchFamily="34" charset="0"/>
                <a:cs typeface="Arial"/>
              </a:rPr>
              <a:t>Scheda tecnica della ricerca</a:t>
            </a:r>
            <a:endParaRPr lang="it-IT" sz="2200">
              <a:solidFill>
                <a:srgbClr val="C00000"/>
              </a:solidFill>
              <a:latin typeface="Century Gothic" panose="020B0502020202020204" pitchFamily="34" charset="0"/>
              <a:ea typeface="+mj-ea"/>
              <a:cs typeface="Arial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69CA0A4-38C1-4649-9D0E-825812AFF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360" y="787589"/>
            <a:ext cx="11521280" cy="558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it-IT" sz="1050" dirty="0">
                <a:solidFill>
                  <a:srgbClr val="203864"/>
                </a:solidFill>
                <a:latin typeface="Century Gothic" panose="020B0502020202020204" pitchFamily="34" charset="0"/>
              </a:rPr>
              <a:t>COMMITTENTE</a:t>
            </a:r>
          </a:p>
          <a:p>
            <a:pPr algn="just"/>
            <a:r>
              <a:rPr lang="it-IT" altLang="it-IT" sz="1050" b="0" dirty="0">
                <a:latin typeface="Century Gothic" panose="020B0502020202020204" pitchFamily="34" charset="0"/>
              </a:rPr>
              <a:t>Confcommercio Toscana.</a:t>
            </a:r>
            <a:endParaRPr lang="it-IT" altLang="ja-JP" sz="1050" b="0" dirty="0">
              <a:latin typeface="Century Gothic" panose="020B0502020202020204" pitchFamily="34" charset="0"/>
            </a:endParaRPr>
          </a:p>
          <a:p>
            <a:pPr algn="just"/>
            <a:endParaRPr lang="it-IT" sz="1050" b="0" dirty="0">
              <a:solidFill>
                <a:srgbClr val="333399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it-IT" sz="1050" dirty="0">
                <a:solidFill>
                  <a:srgbClr val="203864"/>
                </a:solidFill>
                <a:latin typeface="Century Gothic" panose="020B0502020202020204" pitchFamily="34" charset="0"/>
              </a:rPr>
              <a:t>AUTORE</a:t>
            </a:r>
          </a:p>
          <a:p>
            <a:pPr algn="just" eaLnBrk="1" hangingPunct="1"/>
            <a:r>
              <a:rPr lang="it-IT" sz="1050" b="0" dirty="0">
                <a:solidFill>
                  <a:srgbClr val="000000"/>
                </a:solidFill>
                <a:latin typeface="Century Gothic" panose="020B0502020202020204" pitchFamily="34" charset="0"/>
              </a:rPr>
              <a:t>Format Research </a:t>
            </a:r>
            <a:r>
              <a:rPr lang="it-IT" sz="1050" b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Srl</a:t>
            </a:r>
            <a:r>
              <a:rPr lang="it-IT" sz="1050" b="0" dirty="0">
                <a:solidFill>
                  <a:srgbClr val="000000"/>
                </a:solidFill>
                <a:latin typeface="Century Gothic" panose="020B0502020202020204" pitchFamily="34" charset="0"/>
              </a:rPr>
              <a:t> (</a:t>
            </a:r>
            <a:r>
              <a:rPr lang="it-IT" sz="1050" b="0" dirty="0">
                <a:solidFill>
                  <a:srgbClr val="000000"/>
                </a:solidFill>
                <a:latin typeface="Century Gothic" panose="020B0502020202020204" pitchFamily="34" charset="0"/>
                <a:hlinkClick r:id="rId3"/>
              </a:rPr>
              <a:t>www.formatresearch.com</a:t>
            </a:r>
            <a:r>
              <a:rPr lang="it-IT" sz="1050" b="0" dirty="0">
                <a:solidFill>
                  <a:srgbClr val="000000"/>
                </a:solidFill>
                <a:latin typeface="Century Gothic" panose="020B0502020202020204" pitchFamily="34" charset="0"/>
              </a:rPr>
              <a:t>)</a:t>
            </a:r>
          </a:p>
          <a:p>
            <a:pPr algn="just"/>
            <a:endParaRPr lang="it-IT" sz="1050" dirty="0">
              <a:solidFill>
                <a:srgbClr val="333399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it-IT" sz="1050" dirty="0">
                <a:solidFill>
                  <a:srgbClr val="203864"/>
                </a:solidFill>
                <a:latin typeface="Century Gothic" panose="020B0502020202020204" pitchFamily="34" charset="0"/>
              </a:rPr>
              <a:t>OBIETTIVI DEL LAVORO</a:t>
            </a:r>
          </a:p>
          <a:p>
            <a:pPr algn="just"/>
            <a:r>
              <a:rPr lang="it-IT" altLang="it-IT" sz="1050" b="0" dirty="0">
                <a:latin typeface="Century Gothic" panose="020B0502020202020204" pitchFamily="34" charset="0"/>
                <a:ea typeface="MS Mincho" panose="02020609040205080304" pitchFamily="49" charset="-128"/>
              </a:rPr>
              <a:t>Analisi della demografia delle imprese, Indagine sull’andamento economico e sul fabbisogno del credito delle imprese del terziario della Toscana. Focus di approfondimento sulla crisi della liquidità e sul tema della legalità e sicurezza.</a:t>
            </a:r>
          </a:p>
          <a:p>
            <a:pPr algn="just"/>
            <a:endParaRPr lang="it-IT" sz="1050" dirty="0">
              <a:solidFill>
                <a:srgbClr val="1F497D"/>
              </a:solidFill>
              <a:latin typeface="Century Gothic" panose="020B0502020202020204" pitchFamily="34" charset="0"/>
              <a:ea typeface="MS Mincho" pitchFamily="49" charset="-128"/>
            </a:endParaRPr>
          </a:p>
          <a:p>
            <a:pPr algn="just"/>
            <a:r>
              <a:rPr lang="it-IT" sz="1050" dirty="0">
                <a:solidFill>
                  <a:srgbClr val="203864"/>
                </a:solidFill>
                <a:latin typeface="Century Gothic" panose="020B0502020202020204" pitchFamily="34" charset="0"/>
                <a:ea typeface="MS Mincho" pitchFamily="49" charset="-128"/>
              </a:rPr>
              <a:t>DISEGNO DEL CAMPIONE</a:t>
            </a:r>
          </a:p>
          <a:p>
            <a:pPr algn="just"/>
            <a:r>
              <a:rPr lang="it-IT" altLang="ja-JP" sz="1050" b="0" dirty="0">
                <a:latin typeface="Century Gothic" panose="020B0502020202020204" pitchFamily="34" charset="0"/>
                <a:ea typeface="MS Mincho" pitchFamily="49" charset="-128"/>
              </a:rPr>
              <a:t>Campione rappresentativo dell’universo delle imprese del terziario della Toscana. Domini di studio del campione: Dimensione (1-9 addetti, 10-49 addetti, oltre 49 addetti), Settore di attività (commercio, turismo, servizi), Territorio (Massa Carrara, Lucca, Pistoia, Firenze, Livorno, Pisa, Arezzo, Siena, Grosseto, Prato).</a:t>
            </a:r>
          </a:p>
          <a:p>
            <a:pPr algn="just"/>
            <a:endParaRPr lang="it-IT" sz="1050" dirty="0">
              <a:solidFill>
                <a:srgbClr val="203864"/>
              </a:solidFill>
              <a:latin typeface="Century Gothic" panose="020B0502020202020204" pitchFamily="34" charset="0"/>
              <a:ea typeface="MS Mincho" pitchFamily="49" charset="-128"/>
            </a:endParaRPr>
          </a:p>
          <a:p>
            <a:pPr algn="just"/>
            <a:r>
              <a:rPr lang="it-IT" sz="1050" dirty="0">
                <a:solidFill>
                  <a:srgbClr val="203864"/>
                </a:solidFill>
                <a:latin typeface="Century Gothic" panose="020B0502020202020204" pitchFamily="34" charset="0"/>
                <a:ea typeface="MS Mincho" pitchFamily="49" charset="-128"/>
              </a:rPr>
              <a:t>NUMEROSITA’ CAMPIONARIA</a:t>
            </a:r>
          </a:p>
          <a:p>
            <a:pPr algn="just"/>
            <a:r>
              <a:rPr lang="it-IT" altLang="ja-JP" sz="1050" b="0" dirty="0">
                <a:latin typeface="Century Gothic" panose="020B0502020202020204" pitchFamily="34" charset="0"/>
                <a:ea typeface="MS Mincho" pitchFamily="49" charset="-128"/>
              </a:rPr>
              <a:t>Numerosità campionaria complessiva: 801 casi (801 interviste a buon fine). Anagrafiche «non reperibili»: 1.406 (40,2%); «rifiuti»: 1.292 (36,9%); «Sostituzioni»: 2.698 (77,1%). Intervallo di confidenza 95% (Errore </a:t>
            </a:r>
            <a:r>
              <a:rPr lang="it-IT" altLang="ja-JP" sz="1050" b="0" u="sng" dirty="0">
                <a:latin typeface="Century Gothic" panose="020B0502020202020204" pitchFamily="34" charset="0"/>
                <a:ea typeface="MS Mincho" pitchFamily="49" charset="-128"/>
              </a:rPr>
              <a:t>+</a:t>
            </a:r>
            <a:r>
              <a:rPr lang="it-IT" altLang="ja-JP" sz="1050" b="0" dirty="0">
                <a:latin typeface="Century Gothic" panose="020B0502020202020204" pitchFamily="34" charset="0"/>
                <a:ea typeface="MS Mincho" pitchFamily="49" charset="-128"/>
              </a:rPr>
              <a:t>3,5%). Fonte delle anagrafiche delle imprese: Registro delle imprese.</a:t>
            </a:r>
          </a:p>
          <a:p>
            <a:pPr algn="just"/>
            <a:endParaRPr lang="it-IT" sz="1050" b="0" dirty="0">
              <a:solidFill>
                <a:srgbClr val="203864"/>
              </a:solidFill>
              <a:highlight>
                <a:srgbClr val="FFFF00"/>
              </a:highlight>
              <a:latin typeface="Century Gothic" panose="020B0502020202020204" pitchFamily="34" charset="0"/>
              <a:ea typeface="MS Mincho" pitchFamily="49" charset="-128"/>
            </a:endParaRPr>
          </a:p>
          <a:p>
            <a:pPr algn="just"/>
            <a:r>
              <a:rPr lang="it-IT" sz="1050" dirty="0">
                <a:solidFill>
                  <a:srgbClr val="203864"/>
                </a:solidFill>
                <a:latin typeface="Century Gothic" panose="020B0502020202020204" pitchFamily="34" charset="0"/>
                <a:ea typeface="MS Mincho" pitchFamily="49" charset="-128"/>
              </a:rPr>
              <a:t>METODO DI CONTATTO</a:t>
            </a:r>
          </a:p>
          <a:p>
            <a:pPr algn="just"/>
            <a:r>
              <a:rPr lang="it-IT" sz="1050" b="0" dirty="0">
                <a:latin typeface="Century Gothic" panose="020B0502020202020204" pitchFamily="34" charset="0"/>
                <a:ea typeface="MS Mincho" pitchFamily="49" charset="-128"/>
              </a:rPr>
              <a:t>Interviste telefoniche somministrate con il Sistema Cati/</a:t>
            </a:r>
            <a:r>
              <a:rPr lang="it-IT" sz="1050" b="0" dirty="0" err="1">
                <a:latin typeface="Century Gothic" panose="020B0502020202020204" pitchFamily="34" charset="0"/>
                <a:ea typeface="MS Mincho" pitchFamily="49" charset="-128"/>
              </a:rPr>
              <a:t>Cawi</a:t>
            </a:r>
            <a:r>
              <a:rPr lang="it-IT" sz="1050" b="0" dirty="0">
                <a:latin typeface="Century Gothic" panose="020B0502020202020204" pitchFamily="34" charset="0"/>
                <a:ea typeface="MS Mincho" pitchFamily="49" charset="-128"/>
              </a:rPr>
              <a:t> (</a:t>
            </a:r>
            <a:r>
              <a:rPr lang="it-IT" sz="1050" b="0" i="1" dirty="0">
                <a:latin typeface="Century Gothic" panose="020B0502020202020204" pitchFamily="34" charset="0"/>
                <a:ea typeface="MS Mincho" pitchFamily="49" charset="-128"/>
              </a:rPr>
              <a:t>Computer </a:t>
            </a:r>
            <a:r>
              <a:rPr lang="it-IT" sz="1050" b="0" i="1" dirty="0" err="1">
                <a:latin typeface="Century Gothic" panose="020B0502020202020204" pitchFamily="34" charset="0"/>
                <a:ea typeface="MS Mincho" pitchFamily="49" charset="-128"/>
              </a:rPr>
              <a:t>Assisted</a:t>
            </a:r>
            <a:r>
              <a:rPr lang="it-IT" sz="1050" b="0" i="1" dirty="0">
                <a:latin typeface="Century Gothic" panose="020B0502020202020204" pitchFamily="34" charset="0"/>
                <a:ea typeface="MS Mincho" pitchFamily="49" charset="-128"/>
              </a:rPr>
              <a:t> Telephone Interview/Computer </a:t>
            </a:r>
            <a:r>
              <a:rPr lang="it-IT" sz="1050" b="0" i="1" dirty="0" err="1">
                <a:latin typeface="Century Gothic" panose="020B0502020202020204" pitchFamily="34" charset="0"/>
                <a:ea typeface="MS Mincho" pitchFamily="49" charset="-128"/>
              </a:rPr>
              <a:t>Assisted</a:t>
            </a:r>
            <a:r>
              <a:rPr lang="it-IT" sz="1050" b="0" i="1" dirty="0">
                <a:latin typeface="Century Gothic" panose="020B0502020202020204" pitchFamily="34" charset="0"/>
                <a:ea typeface="MS Mincho" pitchFamily="49" charset="-128"/>
              </a:rPr>
              <a:t> Web Interview</a:t>
            </a:r>
            <a:r>
              <a:rPr lang="it-IT" sz="1050" b="0" dirty="0">
                <a:latin typeface="Century Gothic" panose="020B0502020202020204" pitchFamily="34" charset="0"/>
                <a:ea typeface="MS Mincho" pitchFamily="49" charset="-128"/>
              </a:rPr>
              <a:t>).</a:t>
            </a:r>
          </a:p>
          <a:p>
            <a:pPr algn="just"/>
            <a:endParaRPr lang="it-IT" sz="1050" b="0" dirty="0">
              <a:solidFill>
                <a:srgbClr val="1F497D"/>
              </a:solidFill>
              <a:latin typeface="Century Gothic" panose="020B0502020202020204" pitchFamily="34" charset="0"/>
              <a:ea typeface="MS Mincho" pitchFamily="49" charset="-128"/>
            </a:endParaRPr>
          </a:p>
          <a:p>
            <a:pPr algn="just"/>
            <a:r>
              <a:rPr lang="it-IT" sz="1050" dirty="0">
                <a:solidFill>
                  <a:srgbClr val="203864"/>
                </a:solidFill>
                <a:latin typeface="Century Gothic" panose="020B0502020202020204" pitchFamily="34" charset="0"/>
                <a:ea typeface="MS Mincho" pitchFamily="49" charset="-128"/>
              </a:rPr>
              <a:t>TECNICA DI RILEVAZIONE </a:t>
            </a:r>
          </a:p>
          <a:p>
            <a:pPr algn="just"/>
            <a:r>
              <a:rPr lang="it-IT" sz="1050" b="0" dirty="0">
                <a:latin typeface="Century Gothic" panose="020B0502020202020204" pitchFamily="34" charset="0"/>
                <a:ea typeface="MS Mincho" pitchFamily="49" charset="-128"/>
              </a:rPr>
              <a:t>Questionario strutturato. </a:t>
            </a:r>
          </a:p>
          <a:p>
            <a:pPr algn="just"/>
            <a:endParaRPr lang="it-IT" sz="1050" b="0" dirty="0">
              <a:solidFill>
                <a:srgbClr val="203864"/>
              </a:solidFill>
              <a:latin typeface="Century Gothic" panose="020B0502020202020204" pitchFamily="34" charset="0"/>
              <a:ea typeface="MS Mincho" pitchFamily="49" charset="-128"/>
            </a:endParaRPr>
          </a:p>
          <a:p>
            <a:pPr algn="just"/>
            <a:r>
              <a:rPr lang="it-IT" sz="1050" dirty="0">
                <a:solidFill>
                  <a:srgbClr val="203864"/>
                </a:solidFill>
                <a:latin typeface="Century Gothic" panose="020B0502020202020204" pitchFamily="34" charset="0"/>
                <a:ea typeface="MS Mincho" pitchFamily="49" charset="-128"/>
              </a:rPr>
              <a:t>PERIODO DI EFFETTUAZIONE DELLE INTERVISTE </a:t>
            </a:r>
          </a:p>
          <a:p>
            <a:pPr algn="just"/>
            <a:r>
              <a:rPr lang="it-IT" altLang="it-IT" sz="1050" b="0" dirty="0">
                <a:latin typeface="Century Gothic" panose="020B0502020202020204" pitchFamily="34" charset="0"/>
                <a:ea typeface="MS Mincho" panose="02020609040205080304" pitchFamily="49" charset="-128"/>
              </a:rPr>
              <a:t>Dal 5 al 16 febbraio 2024.</a:t>
            </a:r>
            <a:endParaRPr lang="it-IT" sz="1050" b="0" dirty="0">
              <a:latin typeface="Century Gothic" panose="020B0502020202020204" pitchFamily="34" charset="0"/>
              <a:ea typeface="MS Mincho" pitchFamily="49" charset="-128"/>
            </a:endParaRPr>
          </a:p>
          <a:p>
            <a:pPr algn="just"/>
            <a:endParaRPr lang="it-IT" sz="1050" b="0" dirty="0">
              <a:solidFill>
                <a:srgbClr val="203864"/>
              </a:solidFill>
              <a:latin typeface="Century Gothic" panose="020B0502020202020204" pitchFamily="34" charset="0"/>
              <a:ea typeface="MS Mincho" pitchFamily="49" charset="-128"/>
            </a:endParaRPr>
          </a:p>
          <a:p>
            <a:pPr algn="just"/>
            <a:r>
              <a:rPr lang="it-IT" sz="1050" dirty="0">
                <a:solidFill>
                  <a:srgbClr val="203864"/>
                </a:solidFill>
                <a:latin typeface="Century Gothic" panose="020B0502020202020204" pitchFamily="34" charset="0"/>
                <a:ea typeface="MS Mincho" pitchFamily="49" charset="-128"/>
              </a:rPr>
              <a:t>CODICE DEONTOLOGICO  </a:t>
            </a:r>
          </a:p>
          <a:p>
            <a:pPr algn="just"/>
            <a:r>
              <a:rPr lang="it-IT" sz="1050" b="0" dirty="0">
                <a:latin typeface="Century Gothic" panose="020B0502020202020204" pitchFamily="34" charset="0"/>
                <a:ea typeface="MS Mincho" pitchFamily="49" charset="-128"/>
              </a:rPr>
              <a:t>La rilevazione è stata realizzata nel rispetto del Codice deontologico dei ricercatori europei Esomar, del Codice deontologico Assirm (Associazione istituti di ricerca e sondaggi di opinione Imprese italiani), e della «Legge sulla Privacy» (articolo 13 del d.lgs. 196 del 2003 e Regolamento UE n. 679/2016 art. 13-14).</a:t>
            </a:r>
          </a:p>
          <a:p>
            <a:pPr algn="just"/>
            <a:endParaRPr lang="it-IT" sz="1050" b="0" dirty="0">
              <a:solidFill>
                <a:srgbClr val="1F497D"/>
              </a:solidFill>
              <a:latin typeface="Century Gothic" panose="020B0502020202020204" pitchFamily="34" charset="0"/>
              <a:ea typeface="MS Mincho" pitchFamily="49" charset="-128"/>
            </a:endParaRPr>
          </a:p>
          <a:p>
            <a:pPr algn="just"/>
            <a:r>
              <a:rPr lang="it-IT" sz="1050" dirty="0">
                <a:solidFill>
                  <a:srgbClr val="203864"/>
                </a:solidFill>
                <a:latin typeface="Century Gothic" panose="020B0502020202020204" pitchFamily="34" charset="0"/>
                <a:ea typeface="MS Mincho" pitchFamily="49" charset="-128"/>
              </a:rPr>
              <a:t>DIRETTORE DELLA RICERCA E STAFF</a:t>
            </a:r>
          </a:p>
          <a:p>
            <a:pPr algn="just"/>
            <a:r>
              <a:rPr lang="it-IT" sz="1050" b="0" dirty="0">
                <a:latin typeface="Century Gothic" panose="020B0502020202020204" pitchFamily="34" charset="0"/>
                <a:ea typeface="MS Mincho" pitchFamily="49" charset="-128"/>
              </a:rPr>
              <a:t>Dott. Pierluigi Ascani</a:t>
            </a:r>
          </a:p>
          <a:p>
            <a:pPr algn="just"/>
            <a:r>
              <a:rPr lang="it-IT" sz="1050" b="0" dirty="0">
                <a:latin typeface="Century Gothic" panose="020B0502020202020204" pitchFamily="34" charset="0"/>
                <a:ea typeface="MS Mincho" pitchFamily="49" charset="-128"/>
              </a:rPr>
              <a:t>Dott.ssa Maria Francesca Atzeni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>
            <a:extLst>
              <a:ext uri="{FF2B5EF4-FFF2-40B4-BE49-F238E27FC236}">
                <a16:creationId xmlns:a16="http://schemas.microsoft.com/office/drawing/2014/main" id="{093B7418-6415-4AE1-953F-1A9647DAA5FE}"/>
              </a:ext>
            </a:extLst>
          </p:cNvPr>
          <p:cNvSpPr txBox="1">
            <a:spLocks/>
          </p:cNvSpPr>
          <p:nvPr/>
        </p:nvSpPr>
        <p:spPr>
          <a:xfrm>
            <a:off x="335360" y="248643"/>
            <a:ext cx="11593288" cy="409440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>
                <a:solidFill>
                  <a:srgbClr val="203864"/>
                </a:solidFill>
                <a:latin typeface="Century Gothic" panose="020B0502020202020204" pitchFamily="34" charset="0"/>
                <a:cs typeface="Arial"/>
              </a:rPr>
              <a:t>Metodo </a:t>
            </a:r>
            <a:r>
              <a:rPr lang="it-IT" sz="220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| </a:t>
            </a:r>
            <a:r>
              <a:rPr lang="it-IT" sz="2200">
                <a:latin typeface="Century Gothic" panose="020B0502020202020204" pitchFamily="34" charset="0"/>
                <a:cs typeface="Arial"/>
              </a:rPr>
              <a:t>Universo rappresentato e struttura del campione</a:t>
            </a:r>
            <a:endParaRPr lang="it-IT" sz="2200">
              <a:solidFill>
                <a:srgbClr val="C00000"/>
              </a:solidFill>
              <a:latin typeface="Century Gothic" panose="020B0502020202020204" pitchFamily="34" charset="0"/>
              <a:ea typeface="+mj-ea"/>
              <a:cs typeface="Arial"/>
            </a:endParaRP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CB68750C-608A-4A7C-B359-D031560FD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8637" y="798991"/>
            <a:ext cx="44867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eaLnBrk="1" hangingPunct="1"/>
            <a:r>
              <a:rPr lang="it-IT" sz="1200" b="1" i="1" u="sng" dirty="0">
                <a:solidFill>
                  <a:srgbClr val="203864"/>
                </a:solidFill>
                <a:latin typeface="Century Gothic" panose="020B0502020202020204" pitchFamily="34" charset="0"/>
              </a:rPr>
              <a:t>UNIVERSO</a:t>
            </a:r>
            <a:r>
              <a:rPr lang="it-IT" sz="1200" b="1" i="1" dirty="0">
                <a:solidFill>
                  <a:srgbClr val="203864"/>
                </a:solidFill>
                <a:latin typeface="Century Gothic" panose="020B0502020202020204" pitchFamily="34" charset="0"/>
              </a:rPr>
              <a:t> IMPRESE DELLA TOSCANA (MOVIMPRESE) </a:t>
            </a:r>
          </a:p>
        </p:txBody>
      </p:sp>
      <p:sp>
        <p:nvSpPr>
          <p:cNvPr id="21" name="Rectangle 5">
            <a:extLst>
              <a:ext uri="{FF2B5EF4-FFF2-40B4-BE49-F238E27FC236}">
                <a16:creationId xmlns:a16="http://schemas.microsoft.com/office/drawing/2014/main" id="{75926F43-2D9B-4780-8C7B-A0FF0A4CF7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2212" y="778832"/>
            <a:ext cx="44867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it-IT" sz="1200" b="1" i="1" u="sng">
                <a:solidFill>
                  <a:srgbClr val="203864"/>
                </a:solidFill>
                <a:latin typeface="Century Gothic" panose="020B0502020202020204" pitchFamily="34" charset="0"/>
              </a:rPr>
              <a:t>CAMPIONE</a:t>
            </a:r>
            <a:r>
              <a:rPr lang="it-IT" sz="1200" b="1" i="1">
                <a:solidFill>
                  <a:srgbClr val="203864"/>
                </a:solidFill>
                <a:latin typeface="Century Gothic" panose="020B0502020202020204" pitchFamily="34" charset="0"/>
              </a:rPr>
              <a:t>  IMPRESE DELLA TOSCANA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55BBA099-DD7B-7470-4CED-0A4C261366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9681" y="1075990"/>
            <a:ext cx="4087350" cy="5356800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752741FA-F7F7-6FDA-5287-B6280113B1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1822" y="1075990"/>
            <a:ext cx="4087350" cy="53568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588929-DC65-9DF9-02E3-8350992694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tfpLayoutConfig" hidden="1">
            <a:extLst>
              <a:ext uri="{FF2B5EF4-FFF2-40B4-BE49-F238E27FC236}">
                <a16:creationId xmlns:a16="http://schemas.microsoft.com/office/drawing/2014/main" id="{6D051C77-E8B1-EC80-CD1E-3D310690A615}"/>
              </a:ext>
            </a:extLst>
          </p:cNvPr>
          <p:cNvSpPr txBox="1"/>
          <p:nvPr/>
        </p:nvSpPr>
        <p:spPr>
          <a:xfrm>
            <a:off x="16934" y="16933"/>
            <a:ext cx="11853333" cy="11278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3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alpha val="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Arial"/>
              </a:rPr>
              <a:t>overall_1_132011002193255441 columns_1_132011002193255441 50_0_132011092182416959 52_1_132011092182416959 69_0_132011093215249131 70_0_132011093242872830 71_0_132011093338424163 72_0_132011093503736795 73_0_132011093503736795 76_0_132011093563752644 77_0_132011093834278523 78_0_132011093922192518 79_0_132011094007440875 80_0_132011094075376047 81_0_132011094175676276 108_1_132011103571698851 </a:t>
            </a:r>
            <a:endParaRPr kumimoji="0" lang="it-IT" sz="133" b="0" i="0" u="none" strike="noStrike" kern="1200" cap="none" spc="0" normalizeH="0" baseline="0" noProof="0">
              <a:ln>
                <a:noFill/>
              </a:ln>
              <a:solidFill>
                <a:srgbClr val="FFFFFF">
                  <a:alpha val="0"/>
                </a:srgbClr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Arial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8CC8373C-D765-9070-1E96-6CE61E8247F8}"/>
              </a:ext>
            </a:extLst>
          </p:cNvPr>
          <p:cNvSpPr txBox="1"/>
          <p:nvPr/>
        </p:nvSpPr>
        <p:spPr>
          <a:xfrm>
            <a:off x="264730" y="6291196"/>
            <a:ext cx="99901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A79"/>
              </a:buClr>
              <a:buSzPct val="140000"/>
              <a:buFontTx/>
              <a:buNone/>
              <a:tabLst/>
              <a:defRPr/>
            </a:pPr>
            <a:r>
              <a:rPr kumimoji="0" lang="it-IT" sz="1000" b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Base campione: </a:t>
            </a:r>
            <a:r>
              <a:rPr kumimoji="0" lang="it-IT" sz="1000" b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801 casi. </a:t>
            </a:r>
            <a:r>
              <a:rPr kumimoji="0" lang="it-IT" sz="1000" b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I dati sono riportati all’universo.	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170861C-FDDC-B042-21B1-00B7EACC6354}"/>
              </a:ext>
            </a:extLst>
          </p:cNvPr>
          <p:cNvSpPr txBox="1"/>
          <p:nvPr/>
        </p:nvSpPr>
        <p:spPr>
          <a:xfrm>
            <a:off x="335360" y="1361777"/>
            <a:ext cx="11627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800" b="0">
                <a:solidFill>
                  <a:prstClr val="black"/>
                </a:solidFill>
                <a:latin typeface="Century Gothic" panose="020B0502020202020204" pitchFamily="34" charset="0"/>
                <a:cs typeface="Arial"/>
              </a:rPr>
              <a:t>In generale, pensando ai fenomeni di microcriminalità (es. taccheggio, atti vandalici, razzie etc.) quanto valuta ‘sicuro’ il territorio in cui opera la Sua impresa? </a:t>
            </a: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MS PGothic" pitchFamily="34" charset="-128"/>
              <a:cs typeface="Arial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BF6F81D-C6D3-BDFA-D77A-58C50B5D4564}"/>
              </a:ext>
            </a:extLst>
          </p:cNvPr>
          <p:cNvSpPr txBox="1">
            <a:spLocks/>
          </p:cNvSpPr>
          <p:nvPr/>
        </p:nvSpPr>
        <p:spPr>
          <a:xfrm>
            <a:off x="335359" y="248643"/>
            <a:ext cx="11706407" cy="409440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kumimoji="0" lang="it-IT" sz="2200" b="1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Century Gothic" panose="020B0502020202020204" pitchFamily="34" charset="0"/>
                <a:ea typeface="MS PGothic" charset="0"/>
                <a:cs typeface="Arial"/>
              </a:rPr>
              <a:t>Percezione dei livelli di sicurezza </a:t>
            </a:r>
            <a:r>
              <a:rPr lang="it-IT" sz="2200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| </a:t>
            </a:r>
            <a:r>
              <a:rPr lang="it-IT" sz="2200" dirty="0">
                <a:latin typeface="Century Gothic" panose="020B0502020202020204" pitchFamily="34" charset="0"/>
                <a:ea typeface="+mj-ea"/>
                <a:cs typeface="Arial"/>
              </a:rPr>
              <a:t>Dettaglio per Provincia</a:t>
            </a:r>
            <a:endParaRPr lang="it-IT" sz="2200" b="0" dirty="0">
              <a:latin typeface="Century Gothic" panose="020B0502020202020204" pitchFamily="34" charset="0"/>
              <a:ea typeface="+mj-ea"/>
              <a:cs typeface="Arial"/>
            </a:endParaRP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E95DDB65-C486-133F-3127-26896775D5C2}"/>
              </a:ext>
            </a:extLst>
          </p:cNvPr>
          <p:cNvSpPr/>
          <p:nvPr/>
        </p:nvSpPr>
        <p:spPr bwMode="auto">
          <a:xfrm>
            <a:off x="4943598" y="2271858"/>
            <a:ext cx="2301961" cy="1633428"/>
          </a:xfrm>
          <a:prstGeom prst="roundRect">
            <a:avLst>
              <a:gd name="adj" fmla="val 6569"/>
            </a:avLst>
          </a:prstGeom>
          <a:noFill/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002D90E-72B7-034A-1EB1-52A35AE9D0F9}"/>
              </a:ext>
            </a:extLst>
          </p:cNvPr>
          <p:cNvSpPr txBox="1"/>
          <p:nvPr/>
        </p:nvSpPr>
        <p:spPr>
          <a:xfrm>
            <a:off x="5180918" y="2127432"/>
            <a:ext cx="1875056" cy="276999"/>
          </a:xfrm>
          <a:prstGeom prst="rect">
            <a:avLst/>
          </a:prstGeom>
          <a:solidFill>
            <a:srgbClr val="EBF0F9"/>
          </a:solidFill>
        </p:spPr>
        <p:txBody>
          <a:bodyPr wrap="square">
            <a:spAutoFit/>
          </a:bodyPr>
          <a:lstStyle/>
          <a:p>
            <a:pPr algn="ctr"/>
            <a:r>
              <a:rPr lang="it-IT" sz="1200">
                <a:latin typeface="Century Gothic" panose="020B0502020202020204" pitchFamily="34" charset="0"/>
              </a:rPr>
              <a:t>Pistoia</a:t>
            </a:r>
          </a:p>
        </p:txBody>
      </p:sp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5DFD11F5-B6B4-F15B-2083-77F2EF27D3EA}"/>
              </a:ext>
            </a:extLst>
          </p:cNvPr>
          <p:cNvSpPr/>
          <p:nvPr/>
        </p:nvSpPr>
        <p:spPr bwMode="auto">
          <a:xfrm>
            <a:off x="9741930" y="2271858"/>
            <a:ext cx="2301961" cy="1633428"/>
          </a:xfrm>
          <a:prstGeom prst="roundRect">
            <a:avLst>
              <a:gd name="adj" fmla="val 6569"/>
            </a:avLst>
          </a:prstGeom>
          <a:noFill/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2219EC46-F25A-93DD-5682-8536DC97075E}"/>
              </a:ext>
            </a:extLst>
          </p:cNvPr>
          <p:cNvSpPr txBox="1"/>
          <p:nvPr/>
        </p:nvSpPr>
        <p:spPr>
          <a:xfrm>
            <a:off x="9931602" y="2136877"/>
            <a:ext cx="1749795" cy="276999"/>
          </a:xfrm>
          <a:prstGeom prst="rect">
            <a:avLst/>
          </a:prstGeom>
          <a:solidFill>
            <a:srgbClr val="EBF0F9"/>
          </a:solidFill>
        </p:spPr>
        <p:txBody>
          <a:bodyPr wrap="square">
            <a:spAutoFit/>
          </a:bodyPr>
          <a:lstStyle/>
          <a:p>
            <a:pPr algn="ctr"/>
            <a:r>
              <a:rPr lang="it-IT" sz="1200">
                <a:latin typeface="Century Gothic" panose="020B0502020202020204" pitchFamily="34" charset="0"/>
              </a:rPr>
              <a:t>Livorno</a:t>
            </a:r>
          </a:p>
        </p:txBody>
      </p:sp>
      <p:sp>
        <p:nvSpPr>
          <p:cNvPr id="51" name="Rettangolo con angoli arrotondati 50">
            <a:extLst>
              <a:ext uri="{FF2B5EF4-FFF2-40B4-BE49-F238E27FC236}">
                <a16:creationId xmlns:a16="http://schemas.microsoft.com/office/drawing/2014/main" id="{9B753EF5-0631-7B3D-0064-F2128338B8F2}"/>
              </a:ext>
            </a:extLst>
          </p:cNvPr>
          <p:cNvSpPr/>
          <p:nvPr/>
        </p:nvSpPr>
        <p:spPr bwMode="auto">
          <a:xfrm>
            <a:off x="7340245" y="2271858"/>
            <a:ext cx="2301961" cy="1633428"/>
          </a:xfrm>
          <a:prstGeom prst="roundRect">
            <a:avLst>
              <a:gd name="adj" fmla="val 6569"/>
            </a:avLst>
          </a:prstGeom>
          <a:noFill/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98CDC4A-BC2F-217C-DC09-E37B1C849E1F}"/>
              </a:ext>
            </a:extLst>
          </p:cNvPr>
          <p:cNvSpPr txBox="1"/>
          <p:nvPr/>
        </p:nvSpPr>
        <p:spPr>
          <a:xfrm>
            <a:off x="7642481" y="2126885"/>
            <a:ext cx="1749795" cy="276999"/>
          </a:xfrm>
          <a:prstGeom prst="rect">
            <a:avLst/>
          </a:prstGeom>
          <a:solidFill>
            <a:srgbClr val="EBF0F9"/>
          </a:solidFill>
        </p:spPr>
        <p:txBody>
          <a:bodyPr wrap="square">
            <a:spAutoFit/>
          </a:bodyPr>
          <a:lstStyle/>
          <a:p>
            <a:pPr algn="ctr"/>
            <a:r>
              <a:rPr lang="it-IT" sz="1200">
                <a:latin typeface="Century Gothic" panose="020B0502020202020204" pitchFamily="34" charset="0"/>
              </a:rPr>
              <a:t>Firenze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31A1565A-F18D-FDDA-0324-32BDCFE4F3D8}"/>
              </a:ext>
            </a:extLst>
          </p:cNvPr>
          <p:cNvSpPr/>
          <p:nvPr/>
        </p:nvSpPr>
        <p:spPr bwMode="auto">
          <a:xfrm>
            <a:off x="0" y="-1"/>
            <a:ext cx="12192000" cy="271901"/>
          </a:xfrm>
          <a:prstGeom prst="rect">
            <a:avLst/>
          </a:prstGeom>
          <a:solidFill>
            <a:srgbClr val="C0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200">
                <a:solidFill>
                  <a:srgbClr val="FFFFFF"/>
                </a:solidFill>
                <a:latin typeface="Century Gothic" panose="020B0502020202020204" pitchFamily="34" charset="0"/>
                <a:ea typeface="MS PGothic" charset="0"/>
              </a:rPr>
              <a:t>LEGALITÁ E SICUREZZA</a:t>
            </a:r>
            <a:endParaRPr kumimoji="0" lang="it-IT" sz="120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MS PGothic" charset="0"/>
            </a:endParaRP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6A38D569-E97A-2EDF-279E-5B922CC05AA5}"/>
              </a:ext>
            </a:extLst>
          </p:cNvPr>
          <p:cNvSpPr/>
          <p:nvPr/>
        </p:nvSpPr>
        <p:spPr bwMode="auto">
          <a:xfrm>
            <a:off x="222678" y="2271858"/>
            <a:ext cx="2301961" cy="1633428"/>
          </a:xfrm>
          <a:prstGeom prst="roundRect">
            <a:avLst>
              <a:gd name="adj" fmla="val 6569"/>
            </a:avLst>
          </a:prstGeom>
          <a:noFill/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A24B824-7BF4-3F8E-3643-3F8B251146D7}"/>
              </a:ext>
            </a:extLst>
          </p:cNvPr>
          <p:cNvSpPr txBox="1"/>
          <p:nvPr/>
        </p:nvSpPr>
        <p:spPr>
          <a:xfrm>
            <a:off x="432249" y="2044731"/>
            <a:ext cx="1875056" cy="276999"/>
          </a:xfrm>
          <a:prstGeom prst="rect">
            <a:avLst/>
          </a:prstGeom>
          <a:solidFill>
            <a:srgbClr val="EBF0F9"/>
          </a:solidFill>
        </p:spPr>
        <p:txBody>
          <a:bodyPr wrap="square">
            <a:spAutoFit/>
          </a:bodyPr>
          <a:lstStyle/>
          <a:p>
            <a:pPr algn="ctr"/>
            <a:r>
              <a:rPr lang="it-IT" sz="1200">
                <a:latin typeface="Century Gothic" panose="020B0502020202020204" pitchFamily="34" charset="0"/>
              </a:rPr>
              <a:t>Massa Carrara</a:t>
            </a:r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1073E0FC-31C6-29AD-FB40-A465AC7698F3}"/>
              </a:ext>
            </a:extLst>
          </p:cNvPr>
          <p:cNvSpPr/>
          <p:nvPr/>
        </p:nvSpPr>
        <p:spPr bwMode="auto">
          <a:xfrm>
            <a:off x="2536791" y="2271858"/>
            <a:ext cx="2301961" cy="1633428"/>
          </a:xfrm>
          <a:prstGeom prst="roundRect">
            <a:avLst>
              <a:gd name="adj" fmla="val 6569"/>
            </a:avLst>
          </a:prstGeom>
          <a:noFill/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B78D962B-977B-A169-B678-051339F8E26A}"/>
              </a:ext>
            </a:extLst>
          </p:cNvPr>
          <p:cNvSpPr txBox="1"/>
          <p:nvPr/>
        </p:nvSpPr>
        <p:spPr>
          <a:xfrm>
            <a:off x="2784271" y="2074899"/>
            <a:ext cx="1875056" cy="276999"/>
          </a:xfrm>
          <a:prstGeom prst="rect">
            <a:avLst/>
          </a:prstGeom>
          <a:solidFill>
            <a:srgbClr val="EBF0F9"/>
          </a:solidFill>
        </p:spPr>
        <p:txBody>
          <a:bodyPr wrap="square">
            <a:spAutoFit/>
          </a:bodyPr>
          <a:lstStyle/>
          <a:p>
            <a:pPr algn="ctr"/>
            <a:r>
              <a:rPr lang="it-IT" sz="1200">
                <a:latin typeface="Century Gothic" panose="020B0502020202020204" pitchFamily="34" charset="0"/>
              </a:rPr>
              <a:t>Lucca</a:t>
            </a:r>
          </a:p>
        </p:txBody>
      </p:sp>
      <p:sp>
        <p:nvSpPr>
          <p:cNvPr id="17" name="Rettangolo con angoli arrotondati 16">
            <a:extLst>
              <a:ext uri="{FF2B5EF4-FFF2-40B4-BE49-F238E27FC236}">
                <a16:creationId xmlns:a16="http://schemas.microsoft.com/office/drawing/2014/main" id="{E8EFD69F-D482-B1AD-3B30-DD7BFBAE88CD}"/>
              </a:ext>
            </a:extLst>
          </p:cNvPr>
          <p:cNvSpPr/>
          <p:nvPr/>
        </p:nvSpPr>
        <p:spPr bwMode="auto">
          <a:xfrm>
            <a:off x="4941474" y="4399033"/>
            <a:ext cx="2301961" cy="1633428"/>
          </a:xfrm>
          <a:prstGeom prst="roundRect">
            <a:avLst>
              <a:gd name="adj" fmla="val 6569"/>
            </a:avLst>
          </a:prstGeom>
          <a:noFill/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DD536FA1-FA19-2624-9B6A-C735B1FBD58E}"/>
              </a:ext>
            </a:extLst>
          </p:cNvPr>
          <p:cNvSpPr txBox="1"/>
          <p:nvPr/>
        </p:nvSpPr>
        <p:spPr>
          <a:xfrm>
            <a:off x="5178794" y="4254607"/>
            <a:ext cx="1875056" cy="276999"/>
          </a:xfrm>
          <a:prstGeom prst="rect">
            <a:avLst/>
          </a:prstGeom>
          <a:solidFill>
            <a:srgbClr val="EBF0F9"/>
          </a:solidFill>
        </p:spPr>
        <p:txBody>
          <a:bodyPr wrap="square">
            <a:spAutoFit/>
          </a:bodyPr>
          <a:lstStyle/>
          <a:p>
            <a:pPr algn="ctr"/>
            <a:r>
              <a:rPr lang="it-IT" sz="1200">
                <a:latin typeface="Century Gothic" panose="020B0502020202020204" pitchFamily="34" charset="0"/>
              </a:rPr>
              <a:t>Siena</a:t>
            </a:r>
          </a:p>
        </p:txBody>
      </p:sp>
      <p:sp>
        <p:nvSpPr>
          <p:cNvPr id="20" name="Rettangolo con angoli arrotondati 19">
            <a:extLst>
              <a:ext uri="{FF2B5EF4-FFF2-40B4-BE49-F238E27FC236}">
                <a16:creationId xmlns:a16="http://schemas.microsoft.com/office/drawing/2014/main" id="{42646318-E458-957B-C2F4-8EF5A0C4B1AE}"/>
              </a:ext>
            </a:extLst>
          </p:cNvPr>
          <p:cNvSpPr/>
          <p:nvPr/>
        </p:nvSpPr>
        <p:spPr bwMode="auto">
          <a:xfrm>
            <a:off x="9739806" y="4399033"/>
            <a:ext cx="2301961" cy="1633428"/>
          </a:xfrm>
          <a:prstGeom prst="roundRect">
            <a:avLst>
              <a:gd name="adj" fmla="val 6569"/>
            </a:avLst>
          </a:prstGeom>
          <a:noFill/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15583567-9253-94E6-3A39-DF872DD5DEF1}"/>
              </a:ext>
            </a:extLst>
          </p:cNvPr>
          <p:cNvSpPr txBox="1"/>
          <p:nvPr/>
        </p:nvSpPr>
        <p:spPr>
          <a:xfrm>
            <a:off x="9929478" y="4264052"/>
            <a:ext cx="1749795" cy="276999"/>
          </a:xfrm>
          <a:prstGeom prst="rect">
            <a:avLst/>
          </a:prstGeom>
          <a:solidFill>
            <a:srgbClr val="EBF0F9"/>
          </a:solidFill>
        </p:spPr>
        <p:txBody>
          <a:bodyPr wrap="square">
            <a:spAutoFit/>
          </a:bodyPr>
          <a:lstStyle/>
          <a:p>
            <a:pPr algn="ctr"/>
            <a:r>
              <a:rPr lang="it-IT" sz="1200">
                <a:latin typeface="Century Gothic" panose="020B0502020202020204" pitchFamily="34" charset="0"/>
              </a:rPr>
              <a:t>Prato</a:t>
            </a:r>
          </a:p>
        </p:txBody>
      </p:sp>
      <p:sp>
        <p:nvSpPr>
          <p:cNvPr id="24" name="Rettangolo con angoli arrotondati 23">
            <a:extLst>
              <a:ext uri="{FF2B5EF4-FFF2-40B4-BE49-F238E27FC236}">
                <a16:creationId xmlns:a16="http://schemas.microsoft.com/office/drawing/2014/main" id="{D418B93B-DEB1-A5A7-ED0C-717FD526C484}"/>
              </a:ext>
            </a:extLst>
          </p:cNvPr>
          <p:cNvSpPr/>
          <p:nvPr/>
        </p:nvSpPr>
        <p:spPr bwMode="auto">
          <a:xfrm>
            <a:off x="7338121" y="4399033"/>
            <a:ext cx="2301961" cy="1633428"/>
          </a:xfrm>
          <a:prstGeom prst="roundRect">
            <a:avLst>
              <a:gd name="adj" fmla="val 6569"/>
            </a:avLst>
          </a:prstGeom>
          <a:noFill/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F81E0931-1C85-CF92-6BE8-0FF34E3D3663}"/>
              </a:ext>
            </a:extLst>
          </p:cNvPr>
          <p:cNvSpPr txBox="1"/>
          <p:nvPr/>
        </p:nvSpPr>
        <p:spPr>
          <a:xfrm>
            <a:off x="7640357" y="4254060"/>
            <a:ext cx="1749795" cy="276999"/>
          </a:xfrm>
          <a:prstGeom prst="rect">
            <a:avLst/>
          </a:prstGeom>
          <a:solidFill>
            <a:srgbClr val="EBF0F9"/>
          </a:solidFill>
        </p:spPr>
        <p:txBody>
          <a:bodyPr wrap="square">
            <a:spAutoFit/>
          </a:bodyPr>
          <a:lstStyle/>
          <a:p>
            <a:pPr algn="ctr"/>
            <a:r>
              <a:rPr lang="it-IT" sz="1200">
                <a:latin typeface="Century Gothic" panose="020B0502020202020204" pitchFamily="34" charset="0"/>
              </a:rPr>
              <a:t>Grosseto</a:t>
            </a:r>
          </a:p>
        </p:txBody>
      </p:sp>
      <p:sp>
        <p:nvSpPr>
          <p:cNvPr id="26" name="Rettangolo con angoli arrotondati 25">
            <a:extLst>
              <a:ext uri="{FF2B5EF4-FFF2-40B4-BE49-F238E27FC236}">
                <a16:creationId xmlns:a16="http://schemas.microsoft.com/office/drawing/2014/main" id="{2B7DF60C-749A-D325-B843-242F9445C9D1}"/>
              </a:ext>
            </a:extLst>
          </p:cNvPr>
          <p:cNvSpPr/>
          <p:nvPr/>
        </p:nvSpPr>
        <p:spPr bwMode="auto">
          <a:xfrm>
            <a:off x="220554" y="4399033"/>
            <a:ext cx="2301961" cy="1633428"/>
          </a:xfrm>
          <a:prstGeom prst="roundRect">
            <a:avLst>
              <a:gd name="adj" fmla="val 6569"/>
            </a:avLst>
          </a:prstGeom>
          <a:noFill/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0F01389A-19D1-6F55-4652-96638846900D}"/>
              </a:ext>
            </a:extLst>
          </p:cNvPr>
          <p:cNvSpPr txBox="1"/>
          <p:nvPr/>
        </p:nvSpPr>
        <p:spPr>
          <a:xfrm>
            <a:off x="430125" y="4171906"/>
            <a:ext cx="1875056" cy="276999"/>
          </a:xfrm>
          <a:prstGeom prst="rect">
            <a:avLst/>
          </a:prstGeom>
          <a:solidFill>
            <a:srgbClr val="EBF0F9"/>
          </a:solidFill>
        </p:spPr>
        <p:txBody>
          <a:bodyPr wrap="square">
            <a:spAutoFit/>
          </a:bodyPr>
          <a:lstStyle/>
          <a:p>
            <a:pPr algn="ctr"/>
            <a:r>
              <a:rPr lang="it-IT" sz="1200">
                <a:latin typeface="Century Gothic" panose="020B0502020202020204" pitchFamily="34" charset="0"/>
              </a:rPr>
              <a:t>Pisa</a:t>
            </a:r>
          </a:p>
        </p:txBody>
      </p:sp>
      <p:sp>
        <p:nvSpPr>
          <p:cNvPr id="29" name="Rettangolo con angoli arrotondati 28">
            <a:extLst>
              <a:ext uri="{FF2B5EF4-FFF2-40B4-BE49-F238E27FC236}">
                <a16:creationId xmlns:a16="http://schemas.microsoft.com/office/drawing/2014/main" id="{D7B2DF49-7394-8BB4-5E4D-76D871F85ADA}"/>
              </a:ext>
            </a:extLst>
          </p:cNvPr>
          <p:cNvSpPr/>
          <p:nvPr/>
        </p:nvSpPr>
        <p:spPr bwMode="auto">
          <a:xfrm>
            <a:off x="2544827" y="4399033"/>
            <a:ext cx="2301961" cy="1633428"/>
          </a:xfrm>
          <a:prstGeom prst="roundRect">
            <a:avLst>
              <a:gd name="adj" fmla="val 6569"/>
            </a:avLst>
          </a:prstGeom>
          <a:noFill/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63E857CD-1CC3-140A-2EC2-6A0602C51663}"/>
              </a:ext>
            </a:extLst>
          </p:cNvPr>
          <p:cNvSpPr txBox="1"/>
          <p:nvPr/>
        </p:nvSpPr>
        <p:spPr>
          <a:xfrm>
            <a:off x="2782147" y="4202074"/>
            <a:ext cx="1875056" cy="276999"/>
          </a:xfrm>
          <a:prstGeom prst="rect">
            <a:avLst/>
          </a:prstGeom>
          <a:solidFill>
            <a:srgbClr val="EBF0F9"/>
          </a:solidFill>
        </p:spPr>
        <p:txBody>
          <a:bodyPr wrap="square">
            <a:spAutoFit/>
          </a:bodyPr>
          <a:lstStyle/>
          <a:p>
            <a:pPr algn="ctr"/>
            <a:r>
              <a:rPr lang="it-IT" sz="1200">
                <a:latin typeface="Century Gothic" panose="020B0502020202020204" pitchFamily="34" charset="0"/>
              </a:rPr>
              <a:t>Arezzo</a:t>
            </a:r>
          </a:p>
        </p:txBody>
      </p:sp>
      <p:pic>
        <p:nvPicPr>
          <p:cNvPr id="63" name="Immagine 62">
            <a:extLst>
              <a:ext uri="{FF2B5EF4-FFF2-40B4-BE49-F238E27FC236}">
                <a16:creationId xmlns:a16="http://schemas.microsoft.com/office/drawing/2014/main" id="{FA209CF8-1229-2913-0FA1-7291D54BF8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165" y="2396486"/>
            <a:ext cx="2286198" cy="1390009"/>
          </a:xfrm>
          <a:prstGeom prst="rect">
            <a:avLst/>
          </a:prstGeom>
        </p:spPr>
      </p:pic>
      <p:pic>
        <p:nvPicPr>
          <p:cNvPr id="64" name="Immagine 63">
            <a:extLst>
              <a:ext uri="{FF2B5EF4-FFF2-40B4-BE49-F238E27FC236}">
                <a16:creationId xmlns:a16="http://schemas.microsoft.com/office/drawing/2014/main" id="{CF748C8A-E6A6-B2CC-F060-CE2DF2AC2F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9649" y="2396486"/>
            <a:ext cx="2286198" cy="1390009"/>
          </a:xfrm>
          <a:prstGeom prst="rect">
            <a:avLst/>
          </a:prstGeom>
        </p:spPr>
      </p:pic>
      <p:pic>
        <p:nvPicPr>
          <p:cNvPr id="65" name="Immagine 64">
            <a:extLst>
              <a:ext uri="{FF2B5EF4-FFF2-40B4-BE49-F238E27FC236}">
                <a16:creationId xmlns:a16="http://schemas.microsoft.com/office/drawing/2014/main" id="{DCB02AD7-57B1-8D0B-F394-0B268AFA91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09949" y="2396486"/>
            <a:ext cx="2286198" cy="1390009"/>
          </a:xfrm>
          <a:prstGeom prst="rect">
            <a:avLst/>
          </a:prstGeom>
        </p:spPr>
      </p:pic>
      <p:pic>
        <p:nvPicPr>
          <p:cNvPr id="66" name="Immagine 65">
            <a:extLst>
              <a:ext uri="{FF2B5EF4-FFF2-40B4-BE49-F238E27FC236}">
                <a16:creationId xmlns:a16="http://schemas.microsoft.com/office/drawing/2014/main" id="{17EB548C-D987-B8CB-A1BF-39F2346D0AC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95348" y="2396486"/>
            <a:ext cx="2286198" cy="1390009"/>
          </a:xfrm>
          <a:prstGeom prst="rect">
            <a:avLst/>
          </a:prstGeom>
        </p:spPr>
      </p:pic>
      <p:pic>
        <p:nvPicPr>
          <p:cNvPr id="67" name="Immagine 66">
            <a:extLst>
              <a:ext uri="{FF2B5EF4-FFF2-40B4-BE49-F238E27FC236}">
                <a16:creationId xmlns:a16="http://schemas.microsoft.com/office/drawing/2014/main" id="{65FABC50-0F28-937E-6ED3-BA311457A51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686957" y="2396486"/>
            <a:ext cx="2286198" cy="1414395"/>
          </a:xfrm>
          <a:prstGeom prst="rect">
            <a:avLst/>
          </a:prstGeom>
        </p:spPr>
      </p:pic>
      <p:pic>
        <p:nvPicPr>
          <p:cNvPr id="68" name="Immagine 67">
            <a:extLst>
              <a:ext uri="{FF2B5EF4-FFF2-40B4-BE49-F238E27FC236}">
                <a16:creationId xmlns:a16="http://schemas.microsoft.com/office/drawing/2014/main" id="{9355AAB7-39AF-12E2-95C0-0339A17B2F4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2165" y="4517824"/>
            <a:ext cx="2286198" cy="1414395"/>
          </a:xfrm>
          <a:prstGeom prst="rect">
            <a:avLst/>
          </a:prstGeom>
        </p:spPr>
      </p:pic>
      <p:pic>
        <p:nvPicPr>
          <p:cNvPr id="69" name="Immagine 68">
            <a:extLst>
              <a:ext uri="{FF2B5EF4-FFF2-40B4-BE49-F238E27FC236}">
                <a16:creationId xmlns:a16="http://schemas.microsoft.com/office/drawing/2014/main" id="{180AFBAB-1132-2714-58B3-337257F837C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49489" y="4517824"/>
            <a:ext cx="2286198" cy="1414395"/>
          </a:xfrm>
          <a:prstGeom prst="rect">
            <a:avLst/>
          </a:prstGeom>
        </p:spPr>
      </p:pic>
      <p:pic>
        <p:nvPicPr>
          <p:cNvPr id="70" name="Immagine 69">
            <a:extLst>
              <a:ext uri="{FF2B5EF4-FFF2-40B4-BE49-F238E27FC236}">
                <a16:creationId xmlns:a16="http://schemas.microsoft.com/office/drawing/2014/main" id="{1530F1E0-085D-6558-ED80-C9CF63F4607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09949" y="4517824"/>
            <a:ext cx="2286198" cy="1414395"/>
          </a:xfrm>
          <a:prstGeom prst="rect">
            <a:avLst/>
          </a:prstGeom>
        </p:spPr>
      </p:pic>
      <p:pic>
        <p:nvPicPr>
          <p:cNvPr id="71" name="Immagine 70">
            <a:extLst>
              <a:ext uri="{FF2B5EF4-FFF2-40B4-BE49-F238E27FC236}">
                <a16:creationId xmlns:a16="http://schemas.microsoft.com/office/drawing/2014/main" id="{6B696F0E-DDAE-73CA-B867-F02C36A058C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295348" y="4517824"/>
            <a:ext cx="2286198" cy="1414395"/>
          </a:xfrm>
          <a:prstGeom prst="rect">
            <a:avLst/>
          </a:prstGeom>
        </p:spPr>
      </p:pic>
      <p:pic>
        <p:nvPicPr>
          <p:cNvPr id="72" name="Immagine 71">
            <a:extLst>
              <a:ext uri="{FF2B5EF4-FFF2-40B4-BE49-F238E27FC236}">
                <a16:creationId xmlns:a16="http://schemas.microsoft.com/office/drawing/2014/main" id="{F03552F9-2F91-BD30-6C64-0132F893CA8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686957" y="4517824"/>
            <a:ext cx="2286198" cy="141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33850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57C771-9BBF-E158-9893-7B285FE187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tfpLayoutConfig" hidden="1">
            <a:extLst>
              <a:ext uri="{FF2B5EF4-FFF2-40B4-BE49-F238E27FC236}">
                <a16:creationId xmlns:a16="http://schemas.microsoft.com/office/drawing/2014/main" id="{27359947-73FE-EB0E-E67B-5F8A4AF4E182}"/>
              </a:ext>
            </a:extLst>
          </p:cNvPr>
          <p:cNvSpPr txBox="1"/>
          <p:nvPr/>
        </p:nvSpPr>
        <p:spPr>
          <a:xfrm>
            <a:off x="16934" y="16933"/>
            <a:ext cx="11853333" cy="11278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3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alpha val="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Arial"/>
              </a:rPr>
              <a:t>overall_1_132011002193255441 columns_1_132011002193255441 50_0_132011092182416959 52_1_132011092182416959 69_0_132011093215249131 70_0_132011093242872830 71_0_132011093338424163 72_0_132011093503736795 73_0_132011093503736795 76_0_132011093563752644 77_0_132011093834278523 78_0_132011093922192518 79_0_132011094007440875 80_0_132011094075376047 81_0_132011094175676276 108_1_132011103571698851 </a:t>
            </a:r>
            <a:endParaRPr kumimoji="0" lang="it-IT" sz="133" b="0" i="0" u="none" strike="noStrike" kern="1200" cap="none" spc="0" normalizeH="0" baseline="0" noProof="0">
              <a:ln>
                <a:noFill/>
              </a:ln>
              <a:solidFill>
                <a:srgbClr val="FFFFFF">
                  <a:alpha val="0"/>
                </a:srgbClr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Arial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A57BD598-8EF6-8DC6-5C00-DE9BC36BE58B}"/>
              </a:ext>
            </a:extLst>
          </p:cNvPr>
          <p:cNvSpPr txBox="1"/>
          <p:nvPr/>
        </p:nvSpPr>
        <p:spPr>
          <a:xfrm>
            <a:off x="264730" y="6291196"/>
            <a:ext cx="99901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A79"/>
              </a:buClr>
              <a:buSzPct val="140000"/>
              <a:buFontTx/>
              <a:buNone/>
              <a:tabLst/>
              <a:defRPr/>
            </a:pPr>
            <a:r>
              <a:rPr kumimoji="0" lang="it-IT" sz="1000" b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Base campione: </a:t>
            </a:r>
            <a:r>
              <a:rPr kumimoji="0" lang="it-IT" sz="1000" b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801 casi. </a:t>
            </a:r>
            <a:r>
              <a:rPr kumimoji="0" lang="it-IT" sz="1000" b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I dati sono riportati all’universo.	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65EC903-390B-F48A-5E6B-50D4BD1E607A}"/>
              </a:ext>
            </a:extLst>
          </p:cNvPr>
          <p:cNvSpPr txBox="1"/>
          <p:nvPr/>
        </p:nvSpPr>
        <p:spPr>
          <a:xfrm>
            <a:off x="335360" y="1382097"/>
            <a:ext cx="11627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800" b="0">
                <a:solidFill>
                  <a:prstClr val="black"/>
                </a:solidFill>
                <a:latin typeface="Century Gothic" panose="020B0502020202020204" pitchFamily="34" charset="0"/>
                <a:cs typeface="Arial"/>
              </a:rPr>
              <a:t>Quanto ritiene grave il problema dell’esposizione delle imprese come la Sua al rischio di fenomeni di microcriminalità (furti, atti di vandalismo, rapine etc.)? 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DC2AD06-5F26-5C6E-63CE-A7243CD009F2}"/>
              </a:ext>
            </a:extLst>
          </p:cNvPr>
          <p:cNvSpPr txBox="1">
            <a:spLocks/>
          </p:cNvSpPr>
          <p:nvPr/>
        </p:nvSpPr>
        <p:spPr>
          <a:xfrm>
            <a:off x="335360" y="248643"/>
            <a:ext cx="11593288" cy="409440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kumimoji="0" lang="it-IT" sz="2200" b="1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Century Gothic" panose="020B0502020202020204" pitchFamily="34" charset="0"/>
                <a:ea typeface="MS PGothic" charset="0"/>
                <a:cs typeface="Arial"/>
              </a:rPr>
              <a:t>Percezione dei livelli di sicurezza </a:t>
            </a:r>
            <a:r>
              <a:rPr lang="it-IT" sz="2200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| </a:t>
            </a:r>
            <a:r>
              <a:rPr lang="it-IT" sz="2200" dirty="0">
                <a:latin typeface="Century Gothic" panose="020B0502020202020204" pitchFamily="34" charset="0"/>
                <a:ea typeface="+mj-ea"/>
                <a:cs typeface="Arial"/>
              </a:rPr>
              <a:t>Dettaglio per Provincia</a:t>
            </a:r>
            <a:endParaRPr lang="it-IT" sz="2200" b="0" dirty="0">
              <a:latin typeface="Century Gothic" panose="020B0502020202020204" pitchFamily="34" charset="0"/>
              <a:ea typeface="+mj-ea"/>
              <a:cs typeface="Arial"/>
            </a:endParaRP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8FAB58C8-6CBB-6675-A578-DBC15C850D6B}"/>
              </a:ext>
            </a:extLst>
          </p:cNvPr>
          <p:cNvSpPr/>
          <p:nvPr/>
        </p:nvSpPr>
        <p:spPr bwMode="auto">
          <a:xfrm>
            <a:off x="4963918" y="2342978"/>
            <a:ext cx="2301961" cy="1633428"/>
          </a:xfrm>
          <a:prstGeom prst="roundRect">
            <a:avLst>
              <a:gd name="adj" fmla="val 6569"/>
            </a:avLst>
          </a:prstGeom>
          <a:noFill/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68EF5F7-05CA-B670-2AE4-9BC7E326ACB3}"/>
              </a:ext>
            </a:extLst>
          </p:cNvPr>
          <p:cNvSpPr txBox="1"/>
          <p:nvPr/>
        </p:nvSpPr>
        <p:spPr>
          <a:xfrm>
            <a:off x="5201238" y="2198552"/>
            <a:ext cx="1875056" cy="276999"/>
          </a:xfrm>
          <a:prstGeom prst="rect">
            <a:avLst/>
          </a:prstGeom>
          <a:solidFill>
            <a:srgbClr val="EBF0F9"/>
          </a:solidFill>
        </p:spPr>
        <p:txBody>
          <a:bodyPr wrap="square">
            <a:spAutoFit/>
          </a:bodyPr>
          <a:lstStyle/>
          <a:p>
            <a:pPr algn="ctr"/>
            <a:r>
              <a:rPr lang="it-IT" sz="1200">
                <a:latin typeface="Century Gothic" panose="020B0502020202020204" pitchFamily="34" charset="0"/>
              </a:rPr>
              <a:t>Pistoia</a:t>
            </a:r>
          </a:p>
        </p:txBody>
      </p:sp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D79A549A-713E-E4F5-6550-036011D636F1}"/>
              </a:ext>
            </a:extLst>
          </p:cNvPr>
          <p:cNvSpPr/>
          <p:nvPr/>
        </p:nvSpPr>
        <p:spPr bwMode="auto">
          <a:xfrm>
            <a:off x="9752090" y="2342978"/>
            <a:ext cx="2301961" cy="1633428"/>
          </a:xfrm>
          <a:prstGeom prst="roundRect">
            <a:avLst>
              <a:gd name="adj" fmla="val 6569"/>
            </a:avLst>
          </a:prstGeom>
          <a:noFill/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EF68A2A-8A00-23A3-A7CB-0A3284EBB1DE}"/>
              </a:ext>
            </a:extLst>
          </p:cNvPr>
          <p:cNvSpPr txBox="1"/>
          <p:nvPr/>
        </p:nvSpPr>
        <p:spPr>
          <a:xfrm>
            <a:off x="9941762" y="2207997"/>
            <a:ext cx="1749795" cy="276999"/>
          </a:xfrm>
          <a:prstGeom prst="rect">
            <a:avLst/>
          </a:prstGeom>
          <a:solidFill>
            <a:srgbClr val="EBF0F9"/>
          </a:solidFill>
        </p:spPr>
        <p:txBody>
          <a:bodyPr wrap="square">
            <a:spAutoFit/>
          </a:bodyPr>
          <a:lstStyle/>
          <a:p>
            <a:pPr algn="ctr"/>
            <a:r>
              <a:rPr lang="it-IT" sz="1200">
                <a:latin typeface="Century Gothic" panose="020B0502020202020204" pitchFamily="34" charset="0"/>
              </a:rPr>
              <a:t>Livorno</a:t>
            </a:r>
          </a:p>
        </p:txBody>
      </p:sp>
      <p:sp>
        <p:nvSpPr>
          <p:cNvPr id="51" name="Rettangolo con angoli arrotondati 50">
            <a:extLst>
              <a:ext uri="{FF2B5EF4-FFF2-40B4-BE49-F238E27FC236}">
                <a16:creationId xmlns:a16="http://schemas.microsoft.com/office/drawing/2014/main" id="{ADB744ED-C79E-E901-6391-FA585FD07758}"/>
              </a:ext>
            </a:extLst>
          </p:cNvPr>
          <p:cNvSpPr/>
          <p:nvPr/>
        </p:nvSpPr>
        <p:spPr bwMode="auto">
          <a:xfrm>
            <a:off x="7360565" y="2342978"/>
            <a:ext cx="2301961" cy="1633428"/>
          </a:xfrm>
          <a:prstGeom prst="roundRect">
            <a:avLst>
              <a:gd name="adj" fmla="val 6569"/>
            </a:avLst>
          </a:prstGeom>
          <a:noFill/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3C1E523-FF4A-E31A-D4CE-3DD1ED06A89D}"/>
              </a:ext>
            </a:extLst>
          </p:cNvPr>
          <p:cNvSpPr txBox="1"/>
          <p:nvPr/>
        </p:nvSpPr>
        <p:spPr>
          <a:xfrm>
            <a:off x="7662801" y="2198005"/>
            <a:ext cx="1749795" cy="276999"/>
          </a:xfrm>
          <a:prstGeom prst="rect">
            <a:avLst/>
          </a:prstGeom>
          <a:solidFill>
            <a:srgbClr val="EBF0F9"/>
          </a:solidFill>
        </p:spPr>
        <p:txBody>
          <a:bodyPr wrap="square">
            <a:spAutoFit/>
          </a:bodyPr>
          <a:lstStyle/>
          <a:p>
            <a:pPr algn="ctr"/>
            <a:r>
              <a:rPr lang="it-IT" sz="1200">
                <a:latin typeface="Century Gothic" panose="020B0502020202020204" pitchFamily="34" charset="0"/>
              </a:rPr>
              <a:t>Firenze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39D90CB7-B0B9-8B94-EC5C-744EBFCD4452}"/>
              </a:ext>
            </a:extLst>
          </p:cNvPr>
          <p:cNvSpPr/>
          <p:nvPr/>
        </p:nvSpPr>
        <p:spPr bwMode="auto">
          <a:xfrm>
            <a:off x="0" y="-1"/>
            <a:ext cx="12192000" cy="271901"/>
          </a:xfrm>
          <a:prstGeom prst="rect">
            <a:avLst/>
          </a:prstGeom>
          <a:solidFill>
            <a:srgbClr val="C0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200">
                <a:solidFill>
                  <a:srgbClr val="FFFFFF"/>
                </a:solidFill>
                <a:latin typeface="Century Gothic" panose="020B0502020202020204" pitchFamily="34" charset="0"/>
                <a:ea typeface="MS PGothic" charset="0"/>
              </a:rPr>
              <a:t>LEGALITÁ E SICUREZZA</a:t>
            </a:r>
            <a:endParaRPr kumimoji="0" lang="it-IT" sz="120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MS PGothic" charset="0"/>
            </a:endParaRP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053D9886-EC8F-B9E9-7257-AACD81BCFCF9}"/>
              </a:ext>
            </a:extLst>
          </p:cNvPr>
          <p:cNvSpPr/>
          <p:nvPr/>
        </p:nvSpPr>
        <p:spPr bwMode="auto">
          <a:xfrm>
            <a:off x="222678" y="2342978"/>
            <a:ext cx="2301961" cy="1633428"/>
          </a:xfrm>
          <a:prstGeom prst="roundRect">
            <a:avLst>
              <a:gd name="adj" fmla="val 6569"/>
            </a:avLst>
          </a:prstGeom>
          <a:noFill/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9BC64158-0697-287E-FB09-E909CE2DB618}"/>
              </a:ext>
            </a:extLst>
          </p:cNvPr>
          <p:cNvSpPr txBox="1"/>
          <p:nvPr/>
        </p:nvSpPr>
        <p:spPr>
          <a:xfrm>
            <a:off x="432249" y="2115851"/>
            <a:ext cx="1875056" cy="276999"/>
          </a:xfrm>
          <a:prstGeom prst="rect">
            <a:avLst/>
          </a:prstGeom>
          <a:solidFill>
            <a:srgbClr val="EBF0F9"/>
          </a:solidFill>
        </p:spPr>
        <p:txBody>
          <a:bodyPr wrap="square">
            <a:spAutoFit/>
          </a:bodyPr>
          <a:lstStyle/>
          <a:p>
            <a:pPr algn="ctr"/>
            <a:r>
              <a:rPr lang="it-IT" sz="1200">
                <a:latin typeface="Century Gothic" panose="020B0502020202020204" pitchFamily="34" charset="0"/>
              </a:rPr>
              <a:t>Massa Carrara</a:t>
            </a:r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58AAE0AB-0FF6-CC7D-B5DE-38909A47A519}"/>
              </a:ext>
            </a:extLst>
          </p:cNvPr>
          <p:cNvSpPr/>
          <p:nvPr/>
        </p:nvSpPr>
        <p:spPr bwMode="auto">
          <a:xfrm>
            <a:off x="2567271" y="2342978"/>
            <a:ext cx="2301961" cy="1633428"/>
          </a:xfrm>
          <a:prstGeom prst="roundRect">
            <a:avLst>
              <a:gd name="adj" fmla="val 6569"/>
            </a:avLst>
          </a:prstGeom>
          <a:noFill/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554C922D-5332-785A-A44F-A6CFC0812163}"/>
              </a:ext>
            </a:extLst>
          </p:cNvPr>
          <p:cNvSpPr txBox="1"/>
          <p:nvPr/>
        </p:nvSpPr>
        <p:spPr>
          <a:xfrm>
            <a:off x="2804591" y="2146019"/>
            <a:ext cx="1875056" cy="276999"/>
          </a:xfrm>
          <a:prstGeom prst="rect">
            <a:avLst/>
          </a:prstGeom>
          <a:solidFill>
            <a:srgbClr val="EBF0F9"/>
          </a:solidFill>
        </p:spPr>
        <p:txBody>
          <a:bodyPr wrap="square">
            <a:spAutoFit/>
          </a:bodyPr>
          <a:lstStyle/>
          <a:p>
            <a:pPr algn="ctr"/>
            <a:r>
              <a:rPr lang="it-IT" sz="1200">
                <a:latin typeface="Century Gothic" panose="020B0502020202020204" pitchFamily="34" charset="0"/>
              </a:rPr>
              <a:t>Lucca</a:t>
            </a:r>
          </a:p>
        </p:txBody>
      </p:sp>
      <p:sp>
        <p:nvSpPr>
          <p:cNvPr id="17" name="Rettangolo con angoli arrotondati 16">
            <a:extLst>
              <a:ext uri="{FF2B5EF4-FFF2-40B4-BE49-F238E27FC236}">
                <a16:creationId xmlns:a16="http://schemas.microsoft.com/office/drawing/2014/main" id="{20358A2C-844B-6C1A-368B-31775EFF33E2}"/>
              </a:ext>
            </a:extLst>
          </p:cNvPr>
          <p:cNvSpPr/>
          <p:nvPr/>
        </p:nvSpPr>
        <p:spPr bwMode="auto">
          <a:xfrm>
            <a:off x="4961794" y="4470153"/>
            <a:ext cx="2301961" cy="1633428"/>
          </a:xfrm>
          <a:prstGeom prst="roundRect">
            <a:avLst>
              <a:gd name="adj" fmla="val 6569"/>
            </a:avLst>
          </a:prstGeom>
          <a:noFill/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93E28B90-B0CF-8BD4-08B4-BC98B302B60F}"/>
              </a:ext>
            </a:extLst>
          </p:cNvPr>
          <p:cNvSpPr txBox="1"/>
          <p:nvPr/>
        </p:nvSpPr>
        <p:spPr>
          <a:xfrm>
            <a:off x="5199114" y="4325727"/>
            <a:ext cx="1875056" cy="276999"/>
          </a:xfrm>
          <a:prstGeom prst="rect">
            <a:avLst/>
          </a:prstGeom>
          <a:solidFill>
            <a:srgbClr val="EBF0F9"/>
          </a:solidFill>
        </p:spPr>
        <p:txBody>
          <a:bodyPr wrap="square">
            <a:spAutoFit/>
          </a:bodyPr>
          <a:lstStyle/>
          <a:p>
            <a:pPr algn="ctr"/>
            <a:r>
              <a:rPr lang="it-IT" sz="1200">
                <a:latin typeface="Century Gothic" panose="020B0502020202020204" pitchFamily="34" charset="0"/>
              </a:rPr>
              <a:t>Siena</a:t>
            </a:r>
          </a:p>
        </p:txBody>
      </p:sp>
      <p:sp>
        <p:nvSpPr>
          <p:cNvPr id="20" name="Rettangolo con angoli arrotondati 19">
            <a:extLst>
              <a:ext uri="{FF2B5EF4-FFF2-40B4-BE49-F238E27FC236}">
                <a16:creationId xmlns:a16="http://schemas.microsoft.com/office/drawing/2014/main" id="{CC0D0F11-DEA3-3B99-3573-60D888932780}"/>
              </a:ext>
            </a:extLst>
          </p:cNvPr>
          <p:cNvSpPr/>
          <p:nvPr/>
        </p:nvSpPr>
        <p:spPr bwMode="auto">
          <a:xfrm>
            <a:off x="9749966" y="4470153"/>
            <a:ext cx="2301961" cy="1633428"/>
          </a:xfrm>
          <a:prstGeom prst="roundRect">
            <a:avLst>
              <a:gd name="adj" fmla="val 6569"/>
            </a:avLst>
          </a:prstGeom>
          <a:noFill/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A1F3D6B5-AEE8-79E2-3DFC-539281D3A7B9}"/>
              </a:ext>
            </a:extLst>
          </p:cNvPr>
          <p:cNvSpPr txBox="1"/>
          <p:nvPr/>
        </p:nvSpPr>
        <p:spPr>
          <a:xfrm>
            <a:off x="9939638" y="4335172"/>
            <a:ext cx="1749795" cy="276999"/>
          </a:xfrm>
          <a:prstGeom prst="rect">
            <a:avLst/>
          </a:prstGeom>
          <a:solidFill>
            <a:srgbClr val="EBF0F9"/>
          </a:solidFill>
        </p:spPr>
        <p:txBody>
          <a:bodyPr wrap="square">
            <a:spAutoFit/>
          </a:bodyPr>
          <a:lstStyle/>
          <a:p>
            <a:pPr algn="ctr"/>
            <a:r>
              <a:rPr lang="it-IT" sz="1200">
                <a:latin typeface="Century Gothic" panose="020B0502020202020204" pitchFamily="34" charset="0"/>
              </a:rPr>
              <a:t>Prato</a:t>
            </a:r>
          </a:p>
        </p:txBody>
      </p:sp>
      <p:sp>
        <p:nvSpPr>
          <p:cNvPr id="24" name="Rettangolo con angoli arrotondati 23">
            <a:extLst>
              <a:ext uri="{FF2B5EF4-FFF2-40B4-BE49-F238E27FC236}">
                <a16:creationId xmlns:a16="http://schemas.microsoft.com/office/drawing/2014/main" id="{F2343546-4AD5-7F61-9421-A9471273753C}"/>
              </a:ext>
            </a:extLst>
          </p:cNvPr>
          <p:cNvSpPr/>
          <p:nvPr/>
        </p:nvSpPr>
        <p:spPr bwMode="auto">
          <a:xfrm>
            <a:off x="7358441" y="4470153"/>
            <a:ext cx="2301961" cy="1633428"/>
          </a:xfrm>
          <a:prstGeom prst="roundRect">
            <a:avLst>
              <a:gd name="adj" fmla="val 6569"/>
            </a:avLst>
          </a:prstGeom>
          <a:noFill/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41865698-A850-497D-C37E-EA850D5AB9A9}"/>
              </a:ext>
            </a:extLst>
          </p:cNvPr>
          <p:cNvSpPr txBox="1"/>
          <p:nvPr/>
        </p:nvSpPr>
        <p:spPr>
          <a:xfrm>
            <a:off x="7660677" y="4325180"/>
            <a:ext cx="1749795" cy="276999"/>
          </a:xfrm>
          <a:prstGeom prst="rect">
            <a:avLst/>
          </a:prstGeom>
          <a:solidFill>
            <a:srgbClr val="EBF0F9"/>
          </a:solidFill>
        </p:spPr>
        <p:txBody>
          <a:bodyPr wrap="square">
            <a:spAutoFit/>
          </a:bodyPr>
          <a:lstStyle/>
          <a:p>
            <a:pPr algn="ctr"/>
            <a:r>
              <a:rPr lang="it-IT" sz="1200">
                <a:latin typeface="Century Gothic" panose="020B0502020202020204" pitchFamily="34" charset="0"/>
              </a:rPr>
              <a:t>Grosseto</a:t>
            </a:r>
          </a:p>
        </p:txBody>
      </p:sp>
      <p:sp>
        <p:nvSpPr>
          <p:cNvPr id="26" name="Rettangolo con angoli arrotondati 25">
            <a:extLst>
              <a:ext uri="{FF2B5EF4-FFF2-40B4-BE49-F238E27FC236}">
                <a16:creationId xmlns:a16="http://schemas.microsoft.com/office/drawing/2014/main" id="{0089C7C1-CF94-E0E1-E9AD-DC611C9196A1}"/>
              </a:ext>
            </a:extLst>
          </p:cNvPr>
          <p:cNvSpPr/>
          <p:nvPr/>
        </p:nvSpPr>
        <p:spPr bwMode="auto">
          <a:xfrm>
            <a:off x="220554" y="4470153"/>
            <a:ext cx="2301961" cy="1633428"/>
          </a:xfrm>
          <a:prstGeom prst="roundRect">
            <a:avLst>
              <a:gd name="adj" fmla="val 6569"/>
            </a:avLst>
          </a:prstGeom>
          <a:noFill/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1B92DF8B-F523-1097-E914-81BDF44E37BD}"/>
              </a:ext>
            </a:extLst>
          </p:cNvPr>
          <p:cNvSpPr txBox="1"/>
          <p:nvPr/>
        </p:nvSpPr>
        <p:spPr>
          <a:xfrm>
            <a:off x="430125" y="4243026"/>
            <a:ext cx="1875056" cy="276999"/>
          </a:xfrm>
          <a:prstGeom prst="rect">
            <a:avLst/>
          </a:prstGeom>
          <a:solidFill>
            <a:srgbClr val="EBF0F9"/>
          </a:solidFill>
        </p:spPr>
        <p:txBody>
          <a:bodyPr wrap="square">
            <a:spAutoFit/>
          </a:bodyPr>
          <a:lstStyle/>
          <a:p>
            <a:pPr algn="ctr"/>
            <a:r>
              <a:rPr lang="it-IT" sz="1200">
                <a:latin typeface="Century Gothic" panose="020B0502020202020204" pitchFamily="34" charset="0"/>
              </a:rPr>
              <a:t>Pisa</a:t>
            </a:r>
          </a:p>
        </p:txBody>
      </p:sp>
      <p:sp>
        <p:nvSpPr>
          <p:cNvPr id="29" name="Rettangolo con angoli arrotondati 28">
            <a:extLst>
              <a:ext uri="{FF2B5EF4-FFF2-40B4-BE49-F238E27FC236}">
                <a16:creationId xmlns:a16="http://schemas.microsoft.com/office/drawing/2014/main" id="{1E703F77-351F-4B9B-C75A-1A97F1DD4106}"/>
              </a:ext>
            </a:extLst>
          </p:cNvPr>
          <p:cNvSpPr/>
          <p:nvPr/>
        </p:nvSpPr>
        <p:spPr bwMode="auto">
          <a:xfrm>
            <a:off x="2565147" y="4470153"/>
            <a:ext cx="2301961" cy="1633428"/>
          </a:xfrm>
          <a:prstGeom prst="roundRect">
            <a:avLst>
              <a:gd name="adj" fmla="val 6569"/>
            </a:avLst>
          </a:prstGeom>
          <a:noFill/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9A540E5C-1377-5171-F43D-C9E6FC37D1ED}"/>
              </a:ext>
            </a:extLst>
          </p:cNvPr>
          <p:cNvSpPr txBox="1"/>
          <p:nvPr/>
        </p:nvSpPr>
        <p:spPr>
          <a:xfrm>
            <a:off x="2802467" y="4273194"/>
            <a:ext cx="1875056" cy="276999"/>
          </a:xfrm>
          <a:prstGeom prst="rect">
            <a:avLst/>
          </a:prstGeom>
          <a:solidFill>
            <a:srgbClr val="EBF0F9"/>
          </a:solidFill>
        </p:spPr>
        <p:txBody>
          <a:bodyPr wrap="square">
            <a:spAutoFit/>
          </a:bodyPr>
          <a:lstStyle/>
          <a:p>
            <a:pPr algn="ctr"/>
            <a:r>
              <a:rPr lang="it-IT" sz="1200">
                <a:latin typeface="Century Gothic" panose="020B0502020202020204" pitchFamily="34" charset="0"/>
              </a:rPr>
              <a:t>Arezzo</a:t>
            </a:r>
          </a:p>
        </p:txBody>
      </p:sp>
      <p:pic>
        <p:nvPicPr>
          <p:cNvPr id="133" name="Immagine 132">
            <a:extLst>
              <a:ext uri="{FF2B5EF4-FFF2-40B4-BE49-F238E27FC236}">
                <a16:creationId xmlns:a16="http://schemas.microsoft.com/office/drawing/2014/main" id="{612F258D-AF35-3EF5-C529-7E4BD1870B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287" y="2588947"/>
            <a:ext cx="2317412" cy="1302950"/>
          </a:xfrm>
          <a:prstGeom prst="rect">
            <a:avLst/>
          </a:prstGeom>
        </p:spPr>
      </p:pic>
      <p:pic>
        <p:nvPicPr>
          <p:cNvPr id="134" name="Immagine 133">
            <a:extLst>
              <a:ext uri="{FF2B5EF4-FFF2-40B4-BE49-F238E27FC236}">
                <a16:creationId xmlns:a16="http://schemas.microsoft.com/office/drawing/2014/main" id="{035870DC-8D77-5DEC-E627-A75677107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7421" y="2588947"/>
            <a:ext cx="2317412" cy="1302950"/>
          </a:xfrm>
          <a:prstGeom prst="rect">
            <a:avLst/>
          </a:prstGeom>
        </p:spPr>
      </p:pic>
      <p:pic>
        <p:nvPicPr>
          <p:cNvPr id="135" name="Immagine 134">
            <a:extLst>
              <a:ext uri="{FF2B5EF4-FFF2-40B4-BE49-F238E27FC236}">
                <a16:creationId xmlns:a16="http://schemas.microsoft.com/office/drawing/2014/main" id="{A4D2BD93-46BF-387C-4DDC-58B7D88F735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42705" y="2588947"/>
            <a:ext cx="2317412" cy="1302950"/>
          </a:xfrm>
          <a:prstGeom prst="rect">
            <a:avLst/>
          </a:prstGeom>
        </p:spPr>
      </p:pic>
      <p:pic>
        <p:nvPicPr>
          <p:cNvPr id="136" name="Immagine 135">
            <a:extLst>
              <a:ext uri="{FF2B5EF4-FFF2-40B4-BE49-F238E27FC236}">
                <a16:creationId xmlns:a16="http://schemas.microsoft.com/office/drawing/2014/main" id="{81719A0C-450C-C3C4-1901-72E4D0E0403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14555" y="2588947"/>
            <a:ext cx="2317412" cy="1302950"/>
          </a:xfrm>
          <a:prstGeom prst="rect">
            <a:avLst/>
          </a:prstGeom>
        </p:spPr>
      </p:pic>
      <p:pic>
        <p:nvPicPr>
          <p:cNvPr id="137" name="Immagine 136">
            <a:extLst>
              <a:ext uri="{FF2B5EF4-FFF2-40B4-BE49-F238E27FC236}">
                <a16:creationId xmlns:a16="http://schemas.microsoft.com/office/drawing/2014/main" id="{C2B7332C-BA5D-4E16-51EE-A162DB93DA9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660402" y="2588947"/>
            <a:ext cx="2317412" cy="1302950"/>
          </a:xfrm>
          <a:prstGeom prst="rect">
            <a:avLst/>
          </a:prstGeom>
        </p:spPr>
      </p:pic>
      <p:pic>
        <p:nvPicPr>
          <p:cNvPr id="138" name="Immagine 137">
            <a:extLst>
              <a:ext uri="{FF2B5EF4-FFF2-40B4-BE49-F238E27FC236}">
                <a16:creationId xmlns:a16="http://schemas.microsoft.com/office/drawing/2014/main" id="{9756B103-F25C-1F29-FABF-B97EED99077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2287" y="4776480"/>
            <a:ext cx="2317412" cy="1302950"/>
          </a:xfrm>
          <a:prstGeom prst="rect">
            <a:avLst/>
          </a:prstGeom>
        </p:spPr>
      </p:pic>
      <p:pic>
        <p:nvPicPr>
          <p:cNvPr id="139" name="Immagine 138">
            <a:extLst>
              <a:ext uri="{FF2B5EF4-FFF2-40B4-BE49-F238E27FC236}">
                <a16:creationId xmlns:a16="http://schemas.microsoft.com/office/drawing/2014/main" id="{E85E4B5B-984A-27C1-5F41-F8D4FAE4C1A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57421" y="4776480"/>
            <a:ext cx="2317412" cy="1302950"/>
          </a:xfrm>
          <a:prstGeom prst="rect">
            <a:avLst/>
          </a:prstGeom>
        </p:spPr>
      </p:pic>
      <p:pic>
        <p:nvPicPr>
          <p:cNvPr id="140" name="Immagine 139">
            <a:extLst>
              <a:ext uri="{FF2B5EF4-FFF2-40B4-BE49-F238E27FC236}">
                <a16:creationId xmlns:a16="http://schemas.microsoft.com/office/drawing/2014/main" id="{92A26746-4320-52C9-3905-C6ACF00D9B9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42705" y="4776480"/>
            <a:ext cx="2317412" cy="1302950"/>
          </a:xfrm>
          <a:prstGeom prst="rect">
            <a:avLst/>
          </a:prstGeom>
        </p:spPr>
      </p:pic>
      <p:pic>
        <p:nvPicPr>
          <p:cNvPr id="141" name="Immagine 140">
            <a:extLst>
              <a:ext uri="{FF2B5EF4-FFF2-40B4-BE49-F238E27FC236}">
                <a16:creationId xmlns:a16="http://schemas.microsoft.com/office/drawing/2014/main" id="{1AF3042F-D749-40AB-55D6-2C2B27E48C5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314555" y="4776480"/>
            <a:ext cx="2317412" cy="1302950"/>
          </a:xfrm>
          <a:prstGeom prst="rect">
            <a:avLst/>
          </a:prstGeom>
        </p:spPr>
      </p:pic>
      <p:pic>
        <p:nvPicPr>
          <p:cNvPr id="142" name="Immagine 141">
            <a:extLst>
              <a:ext uri="{FF2B5EF4-FFF2-40B4-BE49-F238E27FC236}">
                <a16:creationId xmlns:a16="http://schemas.microsoft.com/office/drawing/2014/main" id="{F7BF4559-717B-51A1-F8B8-9B167ED3ED4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660402" y="4776480"/>
            <a:ext cx="2317412" cy="130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720783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827F5D-CBE3-2374-BBD2-396414EE4E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tfpLayoutConfig" hidden="1">
            <a:extLst>
              <a:ext uri="{FF2B5EF4-FFF2-40B4-BE49-F238E27FC236}">
                <a16:creationId xmlns:a16="http://schemas.microsoft.com/office/drawing/2014/main" id="{77AEBDA0-33CE-B020-173D-5B777A295706}"/>
              </a:ext>
            </a:extLst>
          </p:cNvPr>
          <p:cNvSpPr txBox="1"/>
          <p:nvPr/>
        </p:nvSpPr>
        <p:spPr>
          <a:xfrm>
            <a:off x="16934" y="16933"/>
            <a:ext cx="11853333" cy="11278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3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alpha val="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Arial"/>
              </a:rPr>
              <a:t>overall_1_132011002193255441 columns_1_132011002193255441 50_0_132011092182416959 52_1_132011092182416959 69_0_132011093215249131 70_0_132011093242872830 71_0_132011093338424163 72_0_132011093503736795 73_0_132011093503736795 76_0_132011093563752644 77_0_132011093834278523 78_0_132011093922192518 79_0_132011094007440875 80_0_132011094075376047 81_0_132011094175676276 108_1_132011103571698851 </a:t>
            </a:r>
            <a:endParaRPr kumimoji="0" lang="it-IT" sz="133" b="0" i="0" u="none" strike="noStrike" kern="1200" cap="none" spc="0" normalizeH="0" baseline="0" noProof="0">
              <a:ln>
                <a:noFill/>
              </a:ln>
              <a:solidFill>
                <a:srgbClr val="FFFFFF">
                  <a:alpha val="0"/>
                </a:srgbClr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Arial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54D8ADB3-C67F-46A5-3C0A-6AFBD91E49FF}"/>
              </a:ext>
            </a:extLst>
          </p:cNvPr>
          <p:cNvSpPr txBox="1"/>
          <p:nvPr/>
        </p:nvSpPr>
        <p:spPr>
          <a:xfrm>
            <a:off x="335360" y="6291196"/>
            <a:ext cx="99901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A79"/>
              </a:buClr>
              <a:buSzPct val="140000"/>
              <a:buFontTx/>
              <a:buNone/>
              <a:tabLst/>
              <a:defRPr/>
            </a:pPr>
            <a:r>
              <a:rPr kumimoji="0" lang="it-IT" sz="1000" b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Base campione: </a:t>
            </a:r>
            <a:r>
              <a:rPr kumimoji="0" lang="it-IT" sz="1000" b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801 casi. </a:t>
            </a:r>
            <a:r>
              <a:rPr kumimoji="0" lang="it-IT" sz="1000" b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I dati sono riportati all’universo.	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4055EC1-8238-6181-184C-696369B882C3}"/>
              </a:ext>
            </a:extLst>
          </p:cNvPr>
          <p:cNvSpPr txBox="1"/>
          <p:nvPr/>
        </p:nvSpPr>
        <p:spPr>
          <a:xfrm>
            <a:off x="335360" y="1418235"/>
            <a:ext cx="11627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800" b="0" dirty="0">
                <a:solidFill>
                  <a:prstClr val="black"/>
                </a:solidFill>
                <a:latin typeface="Century Gothic" panose="020B0502020202020204" pitchFamily="34" charset="0"/>
                <a:cs typeface="Arial"/>
              </a:rPr>
              <a:t>Come valuta la presenza delle forze dell’ordine nella zona dove risiede la Sua impresa al fine di contrastare i fenomeni di microcriminalità? 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MS PGothic" pitchFamily="34" charset="-128"/>
              <a:cs typeface="Arial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1AC75AA-456D-E183-A6D7-E0E5E80CAFDC}"/>
              </a:ext>
            </a:extLst>
          </p:cNvPr>
          <p:cNvSpPr txBox="1">
            <a:spLocks/>
          </p:cNvSpPr>
          <p:nvPr/>
        </p:nvSpPr>
        <p:spPr>
          <a:xfrm>
            <a:off x="335360" y="248643"/>
            <a:ext cx="11593288" cy="409440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Legalità e sicurezza| </a:t>
            </a:r>
            <a:r>
              <a:rPr lang="it-IT" sz="2200" dirty="0">
                <a:latin typeface="Century Gothic" panose="020B0502020202020204" pitchFamily="34" charset="0"/>
                <a:ea typeface="+mj-ea"/>
                <a:cs typeface="Arial"/>
              </a:rPr>
              <a:t>Dettaglio per Provincia</a:t>
            </a:r>
            <a:endParaRPr lang="it-IT" sz="2200" b="0" dirty="0">
              <a:latin typeface="Century Gothic" panose="020B0502020202020204" pitchFamily="34" charset="0"/>
              <a:ea typeface="+mj-ea"/>
              <a:cs typeface="Arial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30B006C6-AAE5-81A0-2A9F-B1CF106756A3}"/>
              </a:ext>
            </a:extLst>
          </p:cNvPr>
          <p:cNvSpPr/>
          <p:nvPr/>
        </p:nvSpPr>
        <p:spPr bwMode="auto">
          <a:xfrm>
            <a:off x="0" y="-1"/>
            <a:ext cx="12192000" cy="271901"/>
          </a:xfrm>
          <a:prstGeom prst="rect">
            <a:avLst/>
          </a:prstGeom>
          <a:solidFill>
            <a:srgbClr val="C0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200">
                <a:solidFill>
                  <a:srgbClr val="FFFFFF"/>
                </a:solidFill>
                <a:latin typeface="Century Gothic" panose="020B0502020202020204" pitchFamily="34" charset="0"/>
                <a:ea typeface="MS PGothic" charset="0"/>
              </a:rPr>
              <a:t>LEGALITÁ E SICUREZZA</a:t>
            </a:r>
            <a:endParaRPr kumimoji="0" lang="it-IT" sz="120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MS PGothic" charset="0"/>
            </a:endParaRP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C02DB438-CF54-D3C7-3D08-6A24C4007B33}"/>
              </a:ext>
            </a:extLst>
          </p:cNvPr>
          <p:cNvSpPr/>
          <p:nvPr/>
        </p:nvSpPr>
        <p:spPr bwMode="auto">
          <a:xfrm>
            <a:off x="4963918" y="2342978"/>
            <a:ext cx="2301961" cy="1633428"/>
          </a:xfrm>
          <a:prstGeom prst="roundRect">
            <a:avLst>
              <a:gd name="adj" fmla="val 6569"/>
            </a:avLst>
          </a:prstGeom>
          <a:noFill/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03DEC8F-970D-0171-3B9B-A769D5DB2D4E}"/>
              </a:ext>
            </a:extLst>
          </p:cNvPr>
          <p:cNvSpPr txBox="1"/>
          <p:nvPr/>
        </p:nvSpPr>
        <p:spPr>
          <a:xfrm>
            <a:off x="5201238" y="2198552"/>
            <a:ext cx="1875056" cy="276999"/>
          </a:xfrm>
          <a:prstGeom prst="rect">
            <a:avLst/>
          </a:prstGeom>
          <a:solidFill>
            <a:srgbClr val="EBF0F9"/>
          </a:solidFill>
        </p:spPr>
        <p:txBody>
          <a:bodyPr wrap="square">
            <a:spAutoFit/>
          </a:bodyPr>
          <a:lstStyle/>
          <a:p>
            <a:pPr algn="ctr"/>
            <a:r>
              <a:rPr lang="it-IT" sz="1200">
                <a:latin typeface="Century Gothic" panose="020B0502020202020204" pitchFamily="34" charset="0"/>
              </a:rPr>
              <a:t>Pistoia</a:t>
            </a:r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B19E543F-3CC5-BBDB-82E4-03553E696541}"/>
              </a:ext>
            </a:extLst>
          </p:cNvPr>
          <p:cNvSpPr/>
          <p:nvPr/>
        </p:nvSpPr>
        <p:spPr bwMode="auto">
          <a:xfrm>
            <a:off x="9752090" y="2342978"/>
            <a:ext cx="2301961" cy="1633428"/>
          </a:xfrm>
          <a:prstGeom prst="roundRect">
            <a:avLst>
              <a:gd name="adj" fmla="val 6569"/>
            </a:avLst>
          </a:prstGeom>
          <a:noFill/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F92F8A4-91D3-7649-3DE6-5343292264B5}"/>
              </a:ext>
            </a:extLst>
          </p:cNvPr>
          <p:cNvSpPr txBox="1"/>
          <p:nvPr/>
        </p:nvSpPr>
        <p:spPr>
          <a:xfrm>
            <a:off x="9941762" y="2207997"/>
            <a:ext cx="1749795" cy="276999"/>
          </a:xfrm>
          <a:prstGeom prst="rect">
            <a:avLst/>
          </a:prstGeom>
          <a:solidFill>
            <a:srgbClr val="EBF0F9"/>
          </a:solidFill>
        </p:spPr>
        <p:txBody>
          <a:bodyPr wrap="square">
            <a:spAutoFit/>
          </a:bodyPr>
          <a:lstStyle/>
          <a:p>
            <a:pPr algn="ctr"/>
            <a:r>
              <a:rPr lang="it-IT" sz="1200">
                <a:latin typeface="Century Gothic" panose="020B0502020202020204" pitchFamily="34" charset="0"/>
              </a:rPr>
              <a:t>Livorno</a:t>
            </a:r>
          </a:p>
        </p:txBody>
      </p:sp>
      <p:sp>
        <p:nvSpPr>
          <p:cNvPr id="23" name="Rettangolo con angoli arrotondati 22">
            <a:extLst>
              <a:ext uri="{FF2B5EF4-FFF2-40B4-BE49-F238E27FC236}">
                <a16:creationId xmlns:a16="http://schemas.microsoft.com/office/drawing/2014/main" id="{475358B3-14AF-011D-6654-0A15EA715314}"/>
              </a:ext>
            </a:extLst>
          </p:cNvPr>
          <p:cNvSpPr/>
          <p:nvPr/>
        </p:nvSpPr>
        <p:spPr bwMode="auto">
          <a:xfrm>
            <a:off x="7360565" y="2342978"/>
            <a:ext cx="2301961" cy="1633428"/>
          </a:xfrm>
          <a:prstGeom prst="roundRect">
            <a:avLst>
              <a:gd name="adj" fmla="val 6569"/>
            </a:avLst>
          </a:prstGeom>
          <a:noFill/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E085D971-9CD0-3900-E0B8-C0FAF6BBE416}"/>
              </a:ext>
            </a:extLst>
          </p:cNvPr>
          <p:cNvSpPr txBox="1"/>
          <p:nvPr/>
        </p:nvSpPr>
        <p:spPr>
          <a:xfrm>
            <a:off x="7662801" y="2198005"/>
            <a:ext cx="1749795" cy="276999"/>
          </a:xfrm>
          <a:prstGeom prst="rect">
            <a:avLst/>
          </a:prstGeom>
          <a:solidFill>
            <a:srgbClr val="EBF0F9"/>
          </a:solidFill>
        </p:spPr>
        <p:txBody>
          <a:bodyPr wrap="square">
            <a:spAutoFit/>
          </a:bodyPr>
          <a:lstStyle/>
          <a:p>
            <a:pPr algn="ctr"/>
            <a:r>
              <a:rPr lang="it-IT" sz="1200">
                <a:latin typeface="Century Gothic" panose="020B0502020202020204" pitchFamily="34" charset="0"/>
              </a:rPr>
              <a:t>Firenze</a:t>
            </a:r>
          </a:p>
        </p:txBody>
      </p:sp>
      <p:sp>
        <p:nvSpPr>
          <p:cNvPr id="32" name="Rettangolo con angoli arrotondati 31">
            <a:extLst>
              <a:ext uri="{FF2B5EF4-FFF2-40B4-BE49-F238E27FC236}">
                <a16:creationId xmlns:a16="http://schemas.microsoft.com/office/drawing/2014/main" id="{B0698AB1-BB63-004E-45F8-1FD3CB7B2A69}"/>
              </a:ext>
            </a:extLst>
          </p:cNvPr>
          <p:cNvSpPr/>
          <p:nvPr/>
        </p:nvSpPr>
        <p:spPr bwMode="auto">
          <a:xfrm>
            <a:off x="222678" y="2342978"/>
            <a:ext cx="2301961" cy="1633428"/>
          </a:xfrm>
          <a:prstGeom prst="roundRect">
            <a:avLst>
              <a:gd name="adj" fmla="val 6569"/>
            </a:avLst>
          </a:prstGeom>
          <a:noFill/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A9387AD0-F52A-113C-6683-1AD8EA722BC1}"/>
              </a:ext>
            </a:extLst>
          </p:cNvPr>
          <p:cNvSpPr txBox="1"/>
          <p:nvPr/>
        </p:nvSpPr>
        <p:spPr>
          <a:xfrm>
            <a:off x="432249" y="2115851"/>
            <a:ext cx="1875056" cy="276999"/>
          </a:xfrm>
          <a:prstGeom prst="rect">
            <a:avLst/>
          </a:prstGeom>
          <a:solidFill>
            <a:srgbClr val="EBF0F9"/>
          </a:solidFill>
        </p:spPr>
        <p:txBody>
          <a:bodyPr wrap="square">
            <a:spAutoFit/>
          </a:bodyPr>
          <a:lstStyle/>
          <a:p>
            <a:pPr algn="ctr"/>
            <a:r>
              <a:rPr lang="it-IT" sz="1200">
                <a:latin typeface="Century Gothic" panose="020B0502020202020204" pitchFamily="34" charset="0"/>
              </a:rPr>
              <a:t>Massa Carrara</a:t>
            </a:r>
          </a:p>
        </p:txBody>
      </p:sp>
      <p:sp>
        <p:nvSpPr>
          <p:cNvPr id="34" name="Rettangolo con angoli arrotondati 33">
            <a:extLst>
              <a:ext uri="{FF2B5EF4-FFF2-40B4-BE49-F238E27FC236}">
                <a16:creationId xmlns:a16="http://schemas.microsoft.com/office/drawing/2014/main" id="{C1714879-3907-EDE8-DF6A-B165ACF4019D}"/>
              </a:ext>
            </a:extLst>
          </p:cNvPr>
          <p:cNvSpPr/>
          <p:nvPr/>
        </p:nvSpPr>
        <p:spPr bwMode="auto">
          <a:xfrm>
            <a:off x="2567271" y="2342978"/>
            <a:ext cx="2301961" cy="1633428"/>
          </a:xfrm>
          <a:prstGeom prst="roundRect">
            <a:avLst>
              <a:gd name="adj" fmla="val 6569"/>
            </a:avLst>
          </a:prstGeom>
          <a:noFill/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3A6B4961-EEE1-50E4-9EAA-DE956E60C3F5}"/>
              </a:ext>
            </a:extLst>
          </p:cNvPr>
          <p:cNvSpPr txBox="1"/>
          <p:nvPr/>
        </p:nvSpPr>
        <p:spPr>
          <a:xfrm>
            <a:off x="2804591" y="2146019"/>
            <a:ext cx="1875056" cy="276999"/>
          </a:xfrm>
          <a:prstGeom prst="rect">
            <a:avLst/>
          </a:prstGeom>
          <a:solidFill>
            <a:srgbClr val="EBF0F9"/>
          </a:solidFill>
        </p:spPr>
        <p:txBody>
          <a:bodyPr wrap="square">
            <a:spAutoFit/>
          </a:bodyPr>
          <a:lstStyle/>
          <a:p>
            <a:pPr algn="ctr"/>
            <a:r>
              <a:rPr lang="it-IT" sz="1200">
                <a:latin typeface="Century Gothic" panose="020B0502020202020204" pitchFamily="34" charset="0"/>
              </a:rPr>
              <a:t>Lucca</a:t>
            </a:r>
          </a:p>
        </p:txBody>
      </p:sp>
      <p:sp>
        <p:nvSpPr>
          <p:cNvPr id="42" name="Rettangolo con angoli arrotondati 41">
            <a:extLst>
              <a:ext uri="{FF2B5EF4-FFF2-40B4-BE49-F238E27FC236}">
                <a16:creationId xmlns:a16="http://schemas.microsoft.com/office/drawing/2014/main" id="{BBFF2BD3-ECAE-5071-E5D8-E75F8B43A994}"/>
              </a:ext>
            </a:extLst>
          </p:cNvPr>
          <p:cNvSpPr/>
          <p:nvPr/>
        </p:nvSpPr>
        <p:spPr bwMode="auto">
          <a:xfrm>
            <a:off x="4961794" y="4470153"/>
            <a:ext cx="2301961" cy="1633428"/>
          </a:xfrm>
          <a:prstGeom prst="roundRect">
            <a:avLst>
              <a:gd name="adj" fmla="val 6569"/>
            </a:avLst>
          </a:prstGeom>
          <a:noFill/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52EA72F0-C5F4-B9F6-FBAD-418AC94895B8}"/>
              </a:ext>
            </a:extLst>
          </p:cNvPr>
          <p:cNvSpPr txBox="1"/>
          <p:nvPr/>
        </p:nvSpPr>
        <p:spPr>
          <a:xfrm>
            <a:off x="5199114" y="4325727"/>
            <a:ext cx="1875056" cy="276999"/>
          </a:xfrm>
          <a:prstGeom prst="rect">
            <a:avLst/>
          </a:prstGeom>
          <a:solidFill>
            <a:srgbClr val="EBF0F9"/>
          </a:solidFill>
        </p:spPr>
        <p:txBody>
          <a:bodyPr wrap="square">
            <a:spAutoFit/>
          </a:bodyPr>
          <a:lstStyle/>
          <a:p>
            <a:pPr algn="ctr"/>
            <a:r>
              <a:rPr lang="it-IT" sz="1200">
                <a:latin typeface="Century Gothic" panose="020B0502020202020204" pitchFamily="34" charset="0"/>
              </a:rPr>
              <a:t>Siena</a:t>
            </a:r>
          </a:p>
        </p:txBody>
      </p:sp>
      <p:sp>
        <p:nvSpPr>
          <p:cNvPr id="47" name="Rettangolo con angoli arrotondati 46">
            <a:extLst>
              <a:ext uri="{FF2B5EF4-FFF2-40B4-BE49-F238E27FC236}">
                <a16:creationId xmlns:a16="http://schemas.microsoft.com/office/drawing/2014/main" id="{2B44FD4B-197D-F865-0E1E-E650175D9075}"/>
              </a:ext>
            </a:extLst>
          </p:cNvPr>
          <p:cNvSpPr/>
          <p:nvPr/>
        </p:nvSpPr>
        <p:spPr bwMode="auto">
          <a:xfrm>
            <a:off x="9749966" y="4470153"/>
            <a:ext cx="2301961" cy="1633428"/>
          </a:xfrm>
          <a:prstGeom prst="roundRect">
            <a:avLst>
              <a:gd name="adj" fmla="val 6569"/>
            </a:avLst>
          </a:prstGeom>
          <a:noFill/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483F796E-D4AF-E1CA-1B81-971009818D16}"/>
              </a:ext>
            </a:extLst>
          </p:cNvPr>
          <p:cNvSpPr txBox="1"/>
          <p:nvPr/>
        </p:nvSpPr>
        <p:spPr>
          <a:xfrm>
            <a:off x="9939638" y="4335172"/>
            <a:ext cx="1749795" cy="276999"/>
          </a:xfrm>
          <a:prstGeom prst="rect">
            <a:avLst/>
          </a:prstGeom>
          <a:solidFill>
            <a:srgbClr val="EBF0F9"/>
          </a:solidFill>
        </p:spPr>
        <p:txBody>
          <a:bodyPr wrap="square">
            <a:spAutoFit/>
          </a:bodyPr>
          <a:lstStyle/>
          <a:p>
            <a:pPr algn="ctr"/>
            <a:r>
              <a:rPr lang="it-IT" sz="1200">
                <a:latin typeface="Century Gothic" panose="020B0502020202020204" pitchFamily="34" charset="0"/>
              </a:rPr>
              <a:t>Prato</a:t>
            </a:r>
          </a:p>
        </p:txBody>
      </p:sp>
      <p:sp>
        <p:nvSpPr>
          <p:cNvPr id="81" name="Rettangolo con angoli arrotondati 80">
            <a:extLst>
              <a:ext uri="{FF2B5EF4-FFF2-40B4-BE49-F238E27FC236}">
                <a16:creationId xmlns:a16="http://schemas.microsoft.com/office/drawing/2014/main" id="{5B87FB07-27DA-40C7-3AA0-495E6CB307D9}"/>
              </a:ext>
            </a:extLst>
          </p:cNvPr>
          <p:cNvSpPr/>
          <p:nvPr/>
        </p:nvSpPr>
        <p:spPr bwMode="auto">
          <a:xfrm>
            <a:off x="7358441" y="4470153"/>
            <a:ext cx="2301961" cy="1633428"/>
          </a:xfrm>
          <a:prstGeom prst="roundRect">
            <a:avLst>
              <a:gd name="adj" fmla="val 6569"/>
            </a:avLst>
          </a:prstGeom>
          <a:noFill/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CasellaDiTesto 81">
            <a:extLst>
              <a:ext uri="{FF2B5EF4-FFF2-40B4-BE49-F238E27FC236}">
                <a16:creationId xmlns:a16="http://schemas.microsoft.com/office/drawing/2014/main" id="{B2F576B7-D929-478D-100C-41B708C174D3}"/>
              </a:ext>
            </a:extLst>
          </p:cNvPr>
          <p:cNvSpPr txBox="1"/>
          <p:nvPr/>
        </p:nvSpPr>
        <p:spPr>
          <a:xfrm>
            <a:off x="7660677" y="4325180"/>
            <a:ext cx="1749795" cy="276999"/>
          </a:xfrm>
          <a:prstGeom prst="rect">
            <a:avLst/>
          </a:prstGeom>
          <a:solidFill>
            <a:srgbClr val="EBF0F9"/>
          </a:solidFill>
        </p:spPr>
        <p:txBody>
          <a:bodyPr wrap="square">
            <a:spAutoFit/>
          </a:bodyPr>
          <a:lstStyle/>
          <a:p>
            <a:pPr algn="ctr"/>
            <a:r>
              <a:rPr lang="it-IT" sz="1200">
                <a:latin typeface="Century Gothic" panose="020B0502020202020204" pitchFamily="34" charset="0"/>
              </a:rPr>
              <a:t>Grosseto</a:t>
            </a:r>
          </a:p>
        </p:txBody>
      </p:sp>
      <p:sp>
        <p:nvSpPr>
          <p:cNvPr id="83" name="Rettangolo con angoli arrotondati 82">
            <a:extLst>
              <a:ext uri="{FF2B5EF4-FFF2-40B4-BE49-F238E27FC236}">
                <a16:creationId xmlns:a16="http://schemas.microsoft.com/office/drawing/2014/main" id="{67DA3DF3-8FB3-72F6-DDCD-CADC6D7F1DAF}"/>
              </a:ext>
            </a:extLst>
          </p:cNvPr>
          <p:cNvSpPr/>
          <p:nvPr/>
        </p:nvSpPr>
        <p:spPr bwMode="auto">
          <a:xfrm>
            <a:off x="220554" y="4470153"/>
            <a:ext cx="2301961" cy="1633428"/>
          </a:xfrm>
          <a:prstGeom prst="roundRect">
            <a:avLst>
              <a:gd name="adj" fmla="val 6569"/>
            </a:avLst>
          </a:prstGeom>
          <a:noFill/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CasellaDiTesto 83">
            <a:extLst>
              <a:ext uri="{FF2B5EF4-FFF2-40B4-BE49-F238E27FC236}">
                <a16:creationId xmlns:a16="http://schemas.microsoft.com/office/drawing/2014/main" id="{24D43144-8A44-A69A-ADF5-E81678F6ED3D}"/>
              </a:ext>
            </a:extLst>
          </p:cNvPr>
          <p:cNvSpPr txBox="1"/>
          <p:nvPr/>
        </p:nvSpPr>
        <p:spPr>
          <a:xfrm>
            <a:off x="430125" y="4243026"/>
            <a:ext cx="1875056" cy="276999"/>
          </a:xfrm>
          <a:prstGeom prst="rect">
            <a:avLst/>
          </a:prstGeom>
          <a:solidFill>
            <a:srgbClr val="EBF0F9"/>
          </a:solidFill>
        </p:spPr>
        <p:txBody>
          <a:bodyPr wrap="square">
            <a:spAutoFit/>
          </a:bodyPr>
          <a:lstStyle/>
          <a:p>
            <a:pPr algn="ctr"/>
            <a:r>
              <a:rPr lang="it-IT" sz="1200">
                <a:latin typeface="Century Gothic" panose="020B0502020202020204" pitchFamily="34" charset="0"/>
              </a:rPr>
              <a:t>Pisa</a:t>
            </a:r>
          </a:p>
        </p:txBody>
      </p:sp>
      <p:sp>
        <p:nvSpPr>
          <p:cNvPr id="85" name="Rettangolo con angoli arrotondati 84">
            <a:extLst>
              <a:ext uri="{FF2B5EF4-FFF2-40B4-BE49-F238E27FC236}">
                <a16:creationId xmlns:a16="http://schemas.microsoft.com/office/drawing/2014/main" id="{8A9A8AFF-0ED6-FFAE-2855-6216B1384D17}"/>
              </a:ext>
            </a:extLst>
          </p:cNvPr>
          <p:cNvSpPr/>
          <p:nvPr/>
        </p:nvSpPr>
        <p:spPr bwMode="auto">
          <a:xfrm>
            <a:off x="2565147" y="4470153"/>
            <a:ext cx="2301961" cy="1633428"/>
          </a:xfrm>
          <a:prstGeom prst="roundRect">
            <a:avLst>
              <a:gd name="adj" fmla="val 6569"/>
            </a:avLst>
          </a:prstGeom>
          <a:noFill/>
          <a:ln w="190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CasellaDiTesto 85">
            <a:extLst>
              <a:ext uri="{FF2B5EF4-FFF2-40B4-BE49-F238E27FC236}">
                <a16:creationId xmlns:a16="http://schemas.microsoft.com/office/drawing/2014/main" id="{F52FA818-6C97-8080-99C0-652704AA4CB0}"/>
              </a:ext>
            </a:extLst>
          </p:cNvPr>
          <p:cNvSpPr txBox="1"/>
          <p:nvPr/>
        </p:nvSpPr>
        <p:spPr>
          <a:xfrm>
            <a:off x="2802467" y="4273194"/>
            <a:ext cx="1875056" cy="276999"/>
          </a:xfrm>
          <a:prstGeom prst="rect">
            <a:avLst/>
          </a:prstGeom>
          <a:solidFill>
            <a:srgbClr val="EBF0F9"/>
          </a:solidFill>
        </p:spPr>
        <p:txBody>
          <a:bodyPr wrap="square">
            <a:spAutoFit/>
          </a:bodyPr>
          <a:lstStyle/>
          <a:p>
            <a:pPr algn="ctr"/>
            <a:r>
              <a:rPr lang="it-IT" sz="1200">
                <a:latin typeface="Century Gothic" panose="020B0502020202020204" pitchFamily="34" charset="0"/>
              </a:rPr>
              <a:t>Arezzo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05ABE419-DFE1-307A-237C-8C3748F764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554" y="2537262"/>
            <a:ext cx="2286198" cy="1359526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68024127-790E-7ECD-72FD-4D6202C5BD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80658" y="2537262"/>
            <a:ext cx="2286198" cy="1359526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8F7BFCBE-1E13-DDB4-F26F-8B766BE909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8310" y="2537262"/>
            <a:ext cx="2286198" cy="1359526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ACCE81B0-6832-5090-B143-8C71C5B3717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66322" y="2537262"/>
            <a:ext cx="2286198" cy="1359526"/>
          </a:xfrm>
          <a:prstGeom prst="rect">
            <a:avLst/>
          </a:prstGeom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68C6E65E-DC91-9A7E-AC96-DE1DA54B214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42084" y="2537262"/>
            <a:ext cx="2286198" cy="1359526"/>
          </a:xfrm>
          <a:prstGeom prst="rect">
            <a:avLst/>
          </a:prstGeom>
        </p:spPr>
      </p:pic>
      <p:pic>
        <p:nvPicPr>
          <p:cNvPr id="15" name="Immagine 14">
            <a:extLst>
              <a:ext uri="{FF2B5EF4-FFF2-40B4-BE49-F238E27FC236}">
                <a16:creationId xmlns:a16="http://schemas.microsoft.com/office/drawing/2014/main" id="{1A8A96CE-E4DF-627C-7AB4-6A1BB042AB4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0554" y="4662520"/>
            <a:ext cx="2286198" cy="1359526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4FD831CA-6AC6-F69A-85F3-7C6C7C88788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80658" y="4662520"/>
            <a:ext cx="2286198" cy="1359526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id="{C081EA6E-3404-14D2-7D14-6B926553852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69675" y="4662520"/>
            <a:ext cx="2286198" cy="1359526"/>
          </a:xfrm>
          <a:prstGeom prst="rect">
            <a:avLst/>
          </a:prstGeom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id="{4FA33BF9-D4BC-9CED-C2C4-05236F9EC2E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366322" y="4673117"/>
            <a:ext cx="2286198" cy="1359526"/>
          </a:xfrm>
          <a:prstGeom prst="rect">
            <a:avLst/>
          </a:prstGeom>
        </p:spPr>
      </p:pic>
      <p:pic>
        <p:nvPicPr>
          <p:cNvPr id="21" name="Immagine 20">
            <a:extLst>
              <a:ext uri="{FF2B5EF4-FFF2-40B4-BE49-F238E27FC236}">
                <a16:creationId xmlns:a16="http://schemas.microsoft.com/office/drawing/2014/main" id="{EBDD0003-D18E-5FF9-531D-DDABF870C54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651281" y="4673117"/>
            <a:ext cx="2286198" cy="135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86264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3">
            <a:extLst>
              <a:ext uri="{FF2B5EF4-FFF2-40B4-BE49-F238E27FC236}">
                <a16:creationId xmlns:a16="http://schemas.microsoft.com/office/drawing/2014/main" id="{43286BEB-F6A2-405F-92BC-220EA982B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4791" y="4876939"/>
            <a:ext cx="2533194" cy="1226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it-IT" altLang="it-IT" sz="800">
                <a:solidFill>
                  <a:srgbClr val="404040"/>
                </a:solidFill>
                <a:latin typeface="Century Gothic" panose="020B0502020202020204" pitchFamily="34" charset="0"/>
              </a:rPr>
              <a:t>Format </a:t>
            </a:r>
            <a:r>
              <a:rPr lang="it-IT" altLang="it-IT" sz="800" err="1">
                <a:solidFill>
                  <a:srgbClr val="404040"/>
                </a:solidFill>
                <a:latin typeface="Century Gothic" panose="020B0502020202020204" pitchFamily="34" charset="0"/>
              </a:rPr>
              <a:t>Research</a:t>
            </a:r>
            <a:r>
              <a:rPr lang="it-IT" altLang="it-IT" sz="800">
                <a:solidFill>
                  <a:srgbClr val="404040"/>
                </a:solidFill>
                <a:latin typeface="Century Gothic" panose="020B0502020202020204" pitchFamily="34" charset="0"/>
              </a:rPr>
              <a:t> s.r.l. 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lang="it-IT" altLang="it-IT" sz="800">
                <a:solidFill>
                  <a:srgbClr val="404040"/>
                </a:solidFill>
                <a:latin typeface="Century Gothic" panose="020B0502020202020204" pitchFamily="34" charset="0"/>
              </a:rPr>
              <a:t>Via Ugo Balzani 77, 00162 Roma, Italia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lang="it-IT" altLang="it-IT" sz="800" b="0" err="1">
                <a:solidFill>
                  <a:srgbClr val="404040"/>
                </a:solidFill>
                <a:latin typeface="Century Gothic" panose="020B0502020202020204" pitchFamily="34" charset="0"/>
              </a:rPr>
              <a:t>tel</a:t>
            </a:r>
            <a:r>
              <a:rPr lang="it-IT" altLang="it-IT" sz="800" b="0">
                <a:solidFill>
                  <a:srgbClr val="404040"/>
                </a:solidFill>
                <a:latin typeface="Century Gothic" panose="020B0502020202020204" pitchFamily="34" charset="0"/>
              </a:rPr>
              <a:t> +39.06.86.32.86.81, fax +39.06.86.38.49.96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lang="it-IT" altLang="it-IT" sz="800" b="0" u="sng">
                <a:solidFill>
                  <a:srgbClr val="404040"/>
                </a:solidFill>
                <a:latin typeface="Century Gothic" panose="020B0502020202020204" pitchFamily="34" charset="0"/>
                <a:hlinkClick r:id="rId2"/>
              </a:rPr>
              <a:t>info@formatresearch.com</a:t>
            </a:r>
            <a:endParaRPr lang="it-IT" altLang="it-IT" sz="800" b="0">
              <a:solidFill>
                <a:srgbClr val="404040"/>
              </a:solidFill>
              <a:latin typeface="Century Gothic" panose="020B0502020202020204" pitchFamily="34" charset="0"/>
            </a:endParaRPr>
          </a:p>
          <a:p>
            <a:pPr algn="l">
              <a:spcBef>
                <a:spcPct val="0"/>
              </a:spcBef>
              <a:buFontTx/>
              <a:buNone/>
            </a:pPr>
            <a:r>
              <a:rPr lang="it-IT" altLang="it-IT" sz="800" b="0" err="1">
                <a:solidFill>
                  <a:srgbClr val="404040"/>
                </a:solidFill>
                <a:latin typeface="Century Gothic" panose="020B0502020202020204" pitchFamily="34" charset="0"/>
              </a:rPr>
              <a:t>cf</a:t>
            </a:r>
            <a:r>
              <a:rPr lang="it-IT" altLang="it-IT" sz="800" b="0">
                <a:solidFill>
                  <a:srgbClr val="404040"/>
                </a:solidFill>
                <a:latin typeface="Century Gothic" panose="020B0502020202020204" pitchFamily="34" charset="0"/>
              </a:rPr>
              <a:t>, p. iva e reg. </a:t>
            </a:r>
            <a:r>
              <a:rPr lang="it-IT" altLang="it-IT" sz="800" b="0" err="1">
                <a:solidFill>
                  <a:srgbClr val="404040"/>
                </a:solidFill>
                <a:latin typeface="Century Gothic" panose="020B0502020202020204" pitchFamily="34" charset="0"/>
              </a:rPr>
              <a:t>imp</a:t>
            </a:r>
            <a:r>
              <a:rPr lang="it-IT" altLang="it-IT" sz="800" b="0">
                <a:solidFill>
                  <a:srgbClr val="404040"/>
                </a:solidFill>
                <a:latin typeface="Century Gothic" panose="020B0502020202020204" pitchFamily="34" charset="0"/>
              </a:rPr>
              <a:t>. </a:t>
            </a:r>
            <a:r>
              <a:rPr lang="it-IT" altLang="it-IT" sz="800" b="0" err="1">
                <a:solidFill>
                  <a:srgbClr val="404040"/>
                </a:solidFill>
                <a:latin typeface="Century Gothic" panose="020B0502020202020204" pitchFamily="34" charset="0"/>
              </a:rPr>
              <a:t>roma</a:t>
            </a:r>
            <a:r>
              <a:rPr lang="it-IT" altLang="it-IT" sz="800" b="0">
                <a:solidFill>
                  <a:srgbClr val="404040"/>
                </a:solidFill>
                <a:latin typeface="Century Gothic" panose="020B0502020202020204" pitchFamily="34" charset="0"/>
              </a:rPr>
              <a:t> 04268451004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lang="it-IT" altLang="it-IT" sz="800" b="0">
                <a:solidFill>
                  <a:srgbClr val="404040"/>
                </a:solidFill>
                <a:latin typeface="Century Gothic" panose="020B0502020202020204" pitchFamily="34" charset="0"/>
              </a:rPr>
              <a:t>rea </a:t>
            </a:r>
            <a:r>
              <a:rPr lang="it-IT" altLang="it-IT" sz="800" b="0" err="1">
                <a:solidFill>
                  <a:srgbClr val="404040"/>
                </a:solidFill>
                <a:latin typeface="Century Gothic" panose="020B0502020202020204" pitchFamily="34" charset="0"/>
              </a:rPr>
              <a:t>roma</a:t>
            </a:r>
            <a:r>
              <a:rPr lang="it-IT" altLang="it-IT" sz="800" b="0">
                <a:solidFill>
                  <a:srgbClr val="404040"/>
                </a:solidFill>
                <a:latin typeface="Century Gothic" panose="020B0502020202020204" pitchFamily="34" charset="0"/>
              </a:rPr>
              <a:t> 747042, cap. </a:t>
            </a:r>
            <a:r>
              <a:rPr lang="it-IT" altLang="it-IT" sz="800" b="0" err="1">
                <a:solidFill>
                  <a:srgbClr val="404040"/>
                </a:solidFill>
                <a:latin typeface="Century Gothic" panose="020B0502020202020204" pitchFamily="34" charset="0"/>
              </a:rPr>
              <a:t>soc</a:t>
            </a:r>
            <a:r>
              <a:rPr lang="it-IT" altLang="it-IT" sz="800" b="0">
                <a:solidFill>
                  <a:srgbClr val="404040"/>
                </a:solidFill>
                <a:latin typeface="Century Gothic" panose="020B0502020202020204" pitchFamily="34" charset="0"/>
              </a:rPr>
              <a:t>. € 25.850,00 </a:t>
            </a:r>
            <a:r>
              <a:rPr lang="it-IT" altLang="it-IT" sz="800" b="0" err="1">
                <a:solidFill>
                  <a:srgbClr val="404040"/>
                </a:solidFill>
                <a:latin typeface="Century Gothic" panose="020B0502020202020204" pitchFamily="34" charset="0"/>
              </a:rPr>
              <a:t>i.v</a:t>
            </a:r>
            <a:r>
              <a:rPr lang="it-IT" altLang="it-IT" sz="800" b="0">
                <a:solidFill>
                  <a:srgbClr val="404040"/>
                </a:solidFill>
                <a:latin typeface="Century Gothic" panose="020B0502020202020204" pitchFamily="34" charset="0"/>
              </a:rPr>
              <a:t>.</a:t>
            </a:r>
          </a:p>
          <a:p>
            <a:pPr algn="l">
              <a:spcBef>
                <a:spcPct val="0"/>
              </a:spcBef>
              <a:buFontTx/>
              <a:buNone/>
            </a:pPr>
            <a:endParaRPr lang="it-IT" altLang="it-IT" sz="800" b="0">
              <a:solidFill>
                <a:srgbClr val="404040"/>
              </a:solidFill>
              <a:latin typeface="Century Gothic" panose="020B0502020202020204" pitchFamily="34" charset="0"/>
            </a:endParaRPr>
          </a:p>
          <a:p>
            <a:pPr algn="l">
              <a:spcBef>
                <a:spcPct val="0"/>
              </a:spcBef>
              <a:buFontTx/>
              <a:buNone/>
            </a:pPr>
            <a:r>
              <a:rPr lang="it-IT" altLang="it-IT" sz="800" b="0">
                <a:solidFill>
                  <a:srgbClr val="404040"/>
                </a:solidFill>
                <a:latin typeface="Century Gothic" panose="020B0502020202020204" pitchFamily="34" charset="0"/>
              </a:rPr>
              <a:t>www.formatresearch.com</a:t>
            </a:r>
          </a:p>
          <a:p>
            <a:pPr algn="l"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it-IT" altLang="it-IT" sz="800" b="0">
                <a:solidFill>
                  <a:srgbClr val="404040"/>
                </a:solidFill>
                <a:latin typeface="Century Gothic" panose="020B0502020202020204" pitchFamily="34" charset="0"/>
              </a:rPr>
              <a:t>Membro: </a:t>
            </a:r>
            <a:r>
              <a:rPr lang="it-IT" altLang="it-IT" sz="800" b="0" err="1">
                <a:solidFill>
                  <a:srgbClr val="404040"/>
                </a:solidFill>
                <a:latin typeface="Century Gothic" panose="020B0502020202020204" pitchFamily="34" charset="0"/>
              </a:rPr>
              <a:t>Assirm</a:t>
            </a:r>
            <a:r>
              <a:rPr lang="it-IT" altLang="it-IT" sz="800" b="0">
                <a:solidFill>
                  <a:srgbClr val="404040"/>
                </a:solidFill>
                <a:latin typeface="Century Gothic" panose="020B0502020202020204" pitchFamily="34" charset="0"/>
              </a:rPr>
              <a:t>, Confcommercio, </a:t>
            </a:r>
            <a:r>
              <a:rPr lang="it-IT" altLang="it-IT" sz="800" b="0" err="1">
                <a:solidFill>
                  <a:srgbClr val="404040"/>
                </a:solidFill>
                <a:latin typeface="Century Gothic" panose="020B0502020202020204" pitchFamily="34" charset="0"/>
              </a:rPr>
              <a:t>Esomar</a:t>
            </a:r>
            <a:r>
              <a:rPr lang="it-IT" altLang="it-IT" sz="800" b="0">
                <a:solidFill>
                  <a:srgbClr val="404040"/>
                </a:solidFill>
                <a:latin typeface="Century Gothic" panose="020B0502020202020204" pitchFamily="34" charset="0"/>
              </a:rPr>
              <a:t>, SIS</a:t>
            </a: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A1833F55-F060-4ABC-93A8-5F7E94C88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452" y="4885817"/>
            <a:ext cx="2841925" cy="1479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defPPr>
              <a:defRPr lang="it-IT"/>
            </a:defPPr>
            <a:lvl1pPr eaLnBrk="1" hangingPunct="1">
              <a:spcBef>
                <a:spcPct val="50000"/>
              </a:spcBef>
              <a:buFontTx/>
              <a:buNone/>
              <a:defRPr sz="1000" b="0">
                <a:solidFill>
                  <a:srgbClr val="003366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it-IT" altLang="it-IT" sz="900" b="1">
                <a:solidFill>
                  <a:srgbClr val="003A79"/>
                </a:solidFill>
                <a:latin typeface="Century Gothic" panose="020B0502020202020204" pitchFamily="34" charset="0"/>
              </a:rPr>
              <a:t>Questo documento è la base per una presentazione orale, senza la quale ha limitata significatività e può dare luogo a fraintendimenti. </a:t>
            </a:r>
          </a:p>
          <a:p>
            <a:pPr algn="l"/>
            <a:r>
              <a:rPr lang="it-IT" altLang="it-IT" sz="900" b="1">
                <a:solidFill>
                  <a:srgbClr val="003A79"/>
                </a:solidFill>
                <a:latin typeface="Century Gothic" panose="020B0502020202020204" pitchFamily="34" charset="0"/>
              </a:rPr>
              <a:t>Sono proibite riproduzioni, anche parziali, del contenuto di questo documento, senza la previa autorizzazione scritta di Format Research.</a:t>
            </a:r>
          </a:p>
          <a:p>
            <a:pPr algn="l"/>
            <a:r>
              <a:rPr lang="it-IT" altLang="it-IT" sz="900" b="1">
                <a:solidFill>
                  <a:srgbClr val="003A79"/>
                </a:solidFill>
                <a:latin typeface="Century Gothic" panose="020B0502020202020204" pitchFamily="34" charset="0"/>
              </a:rPr>
              <a:t>2024 © Copyright Format Research </a:t>
            </a:r>
            <a:r>
              <a:rPr lang="it-IT" altLang="it-IT" sz="900" b="1" err="1">
                <a:solidFill>
                  <a:srgbClr val="003A79"/>
                </a:solidFill>
                <a:latin typeface="Century Gothic" panose="020B0502020202020204" pitchFamily="34" charset="0"/>
              </a:rPr>
              <a:t>Srl</a:t>
            </a:r>
            <a:endParaRPr lang="it-IT" altLang="it-IT" sz="900" b="1">
              <a:solidFill>
                <a:srgbClr val="003A79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CasellaDiTesto 3">
            <a:extLst>
              <a:ext uri="{FF2B5EF4-FFF2-40B4-BE49-F238E27FC236}">
                <a16:creationId xmlns:a16="http://schemas.microsoft.com/office/drawing/2014/main" id="{87BCEA6A-F9B3-43EB-BCC0-4EF927065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04402" y="4876939"/>
            <a:ext cx="253318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it-IT" sz="800">
                <a:solidFill>
                  <a:srgbClr val="404040"/>
                </a:solidFill>
                <a:latin typeface="Century Gothic" panose="020B0502020202020204" pitchFamily="34" charset="0"/>
              </a:rPr>
              <a:t>Format Business Intelligence s.r.l.</a:t>
            </a:r>
            <a:r>
              <a:rPr lang="it-IT" altLang="it-IT" sz="800">
                <a:solidFill>
                  <a:srgbClr val="404040"/>
                </a:solidFill>
                <a:latin typeface="Century Gothic" panose="020B0502020202020204" pitchFamily="34" charset="0"/>
              </a:rPr>
              <a:t> </a:t>
            </a:r>
          </a:p>
          <a:p>
            <a:pPr>
              <a:spcBef>
                <a:spcPct val="0"/>
              </a:spcBef>
              <a:buNone/>
            </a:pPr>
            <a:r>
              <a:rPr lang="it-IT" sz="800">
                <a:solidFill>
                  <a:srgbClr val="404040"/>
                </a:solidFill>
                <a:latin typeface="Century Gothic" panose="020B0502020202020204" pitchFamily="34" charset="0"/>
              </a:rPr>
              <a:t>Via Sebastiano Caboto 22/a</a:t>
            </a:r>
            <a:r>
              <a:rPr lang="it-IT" altLang="it-IT" sz="800">
                <a:solidFill>
                  <a:srgbClr val="404040"/>
                </a:solidFill>
                <a:latin typeface="Century Gothic" panose="020B0502020202020204" pitchFamily="34" charset="0"/>
              </a:rPr>
              <a:t>, 33170 Pordenone, Italia</a:t>
            </a:r>
          </a:p>
          <a:p>
            <a:pPr>
              <a:spcBef>
                <a:spcPct val="0"/>
              </a:spcBef>
              <a:buNone/>
            </a:pPr>
            <a:r>
              <a:rPr lang="it-IT" sz="800" b="0">
                <a:latin typeface="Century Gothic" panose="020B0502020202020204" pitchFamily="34" charset="0"/>
                <a:hlinkClick r:id="rId3"/>
              </a:rPr>
              <a:t>format@pec.formatbusinessintelligence.com</a:t>
            </a:r>
            <a:endParaRPr lang="it-IT" sz="800" b="0">
              <a:latin typeface="Century Gothic" panose="020B0502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it-IT" altLang="it-IT" sz="800" b="0" err="1">
                <a:solidFill>
                  <a:srgbClr val="404040"/>
                </a:solidFill>
                <a:latin typeface="Century Gothic" panose="020B0502020202020204" pitchFamily="34" charset="0"/>
              </a:rPr>
              <a:t>cf</a:t>
            </a:r>
            <a:r>
              <a:rPr lang="it-IT" altLang="it-IT" sz="800" b="0">
                <a:solidFill>
                  <a:srgbClr val="404040"/>
                </a:solidFill>
                <a:latin typeface="Century Gothic" panose="020B0502020202020204" pitchFamily="34" charset="0"/>
              </a:rPr>
              <a:t>, p. iva e reg. </a:t>
            </a:r>
            <a:r>
              <a:rPr lang="it-IT" altLang="it-IT" sz="800" b="0" err="1">
                <a:solidFill>
                  <a:srgbClr val="404040"/>
                </a:solidFill>
                <a:latin typeface="Century Gothic" panose="020B0502020202020204" pitchFamily="34" charset="0"/>
              </a:rPr>
              <a:t>imp</a:t>
            </a:r>
            <a:r>
              <a:rPr lang="it-IT" altLang="it-IT" sz="800" b="0">
                <a:solidFill>
                  <a:srgbClr val="404040"/>
                </a:solidFill>
                <a:latin typeface="Century Gothic" panose="020B0502020202020204" pitchFamily="34" charset="0"/>
              </a:rPr>
              <a:t>. </a:t>
            </a:r>
            <a:r>
              <a:rPr lang="it-IT" altLang="it-IT" sz="800" b="0" err="1">
                <a:solidFill>
                  <a:srgbClr val="404040"/>
                </a:solidFill>
                <a:latin typeface="Century Gothic" panose="020B0502020202020204" pitchFamily="34" charset="0"/>
              </a:rPr>
              <a:t>pordenone</a:t>
            </a:r>
            <a:r>
              <a:rPr lang="it-IT" altLang="it-IT" sz="800" b="0">
                <a:solidFill>
                  <a:srgbClr val="404040"/>
                </a:solidFill>
                <a:latin typeface="Century Gothic" panose="020B0502020202020204" pitchFamily="34" charset="0"/>
              </a:rPr>
              <a:t> </a:t>
            </a:r>
            <a:r>
              <a:rPr lang="it-IT" sz="800" b="0">
                <a:solidFill>
                  <a:srgbClr val="404040"/>
                </a:solidFill>
                <a:latin typeface="Century Gothic" panose="020B0502020202020204" pitchFamily="34" charset="0"/>
              </a:rPr>
              <a:t>01786200939</a:t>
            </a:r>
            <a:endParaRPr lang="it-IT" altLang="it-IT" sz="800" b="0">
              <a:solidFill>
                <a:srgbClr val="404040"/>
              </a:solidFill>
              <a:latin typeface="Century Gothic" panose="020B0502020202020204" pitchFamily="34" charset="0"/>
            </a:endParaRPr>
          </a:p>
          <a:p>
            <a:pPr algn="l">
              <a:spcBef>
                <a:spcPct val="0"/>
              </a:spcBef>
              <a:buFontTx/>
              <a:buNone/>
            </a:pPr>
            <a:r>
              <a:rPr lang="it-IT" altLang="it-IT" sz="800" b="0">
                <a:solidFill>
                  <a:srgbClr val="404040"/>
                </a:solidFill>
                <a:latin typeface="Century Gothic" panose="020B0502020202020204" pitchFamily="34" charset="0"/>
              </a:rPr>
              <a:t>rea </a:t>
            </a:r>
            <a:r>
              <a:rPr lang="it-IT" altLang="it-IT" sz="800" b="0" err="1">
                <a:solidFill>
                  <a:srgbClr val="404040"/>
                </a:solidFill>
                <a:latin typeface="Century Gothic" panose="020B0502020202020204" pitchFamily="34" charset="0"/>
              </a:rPr>
              <a:t>pordenone</a:t>
            </a:r>
            <a:r>
              <a:rPr lang="it-IT" altLang="it-IT" sz="800" b="0">
                <a:solidFill>
                  <a:srgbClr val="404040"/>
                </a:solidFill>
                <a:latin typeface="Century Gothic" panose="020B0502020202020204" pitchFamily="34" charset="0"/>
              </a:rPr>
              <a:t> 104460, cap. </a:t>
            </a:r>
            <a:r>
              <a:rPr lang="it-IT" altLang="it-IT" sz="800" b="0" err="1">
                <a:solidFill>
                  <a:srgbClr val="404040"/>
                </a:solidFill>
                <a:latin typeface="Century Gothic" panose="020B0502020202020204" pitchFamily="34" charset="0"/>
              </a:rPr>
              <a:t>soc</a:t>
            </a:r>
            <a:r>
              <a:rPr lang="it-IT" altLang="it-IT" sz="800" b="0">
                <a:solidFill>
                  <a:srgbClr val="404040"/>
                </a:solidFill>
                <a:latin typeface="Century Gothic" panose="020B0502020202020204" pitchFamily="34" charset="0"/>
              </a:rPr>
              <a:t>. € 10.000,00 </a:t>
            </a:r>
            <a:r>
              <a:rPr lang="it-IT" altLang="it-IT" sz="800" b="0" err="1">
                <a:solidFill>
                  <a:srgbClr val="404040"/>
                </a:solidFill>
                <a:latin typeface="Century Gothic" panose="020B0502020202020204" pitchFamily="34" charset="0"/>
              </a:rPr>
              <a:t>i.v</a:t>
            </a:r>
            <a:r>
              <a:rPr lang="it-IT" altLang="it-IT" sz="800" b="0">
                <a:solidFill>
                  <a:srgbClr val="404040"/>
                </a:solidFill>
                <a:latin typeface="Century Gothic" panose="020B0502020202020204" pitchFamily="34" charset="0"/>
              </a:rPr>
              <a:t>.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4C1413D8-F280-434D-90EC-DE7A1D388433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0682" y="4941551"/>
            <a:ext cx="1981225" cy="833457"/>
          </a:xfrm>
          <a:prstGeom prst="rect">
            <a:avLst/>
          </a:prstGeom>
        </p:spPr>
      </p:pic>
      <p:sp>
        <p:nvSpPr>
          <p:cNvPr id="15" name="Rettangolo 14">
            <a:extLst>
              <a:ext uri="{FF2B5EF4-FFF2-40B4-BE49-F238E27FC236}">
                <a16:creationId xmlns:a16="http://schemas.microsoft.com/office/drawing/2014/main" id="{A270E9E9-6426-4981-AF83-57E12E169C22}"/>
              </a:ext>
            </a:extLst>
          </p:cNvPr>
          <p:cNvSpPr/>
          <p:nvPr/>
        </p:nvSpPr>
        <p:spPr>
          <a:xfrm>
            <a:off x="4035517" y="5721740"/>
            <a:ext cx="1609016" cy="329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tabLst>
                <a:tab pos="3059989" algn="ctr"/>
                <a:tab pos="6119978" algn="r"/>
              </a:tabLst>
            </a:pPr>
            <a:r>
              <a:rPr lang="x-none" sz="700">
                <a:solidFill>
                  <a:srgbClr val="1F497D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 EN ISO 9001:2015</a:t>
            </a:r>
            <a:endParaRPr lang="it-IT" sz="700">
              <a:solidFill>
                <a:srgbClr val="1F497D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3059989" algn="ctr"/>
                <a:tab pos="6119978" algn="r"/>
              </a:tabLst>
            </a:pPr>
            <a:r>
              <a:rPr lang="it-IT" sz="700">
                <a:solidFill>
                  <a:srgbClr val="1F497D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CERT. N° 1049                                                                                                                                                                   </a:t>
            </a:r>
            <a:endParaRPr lang="en-US" sz="1051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653E66A9-4BCF-4FA1-8469-AFDFDF12744C}"/>
              </a:ext>
            </a:extLst>
          </p:cNvPr>
          <p:cNvCxnSpPr/>
          <p:nvPr/>
        </p:nvCxnSpPr>
        <p:spPr bwMode="auto">
          <a:xfrm>
            <a:off x="8883979" y="4889742"/>
            <a:ext cx="0" cy="1226170"/>
          </a:xfrm>
          <a:prstGeom prst="line">
            <a:avLst/>
          </a:prstGeom>
          <a:noFill/>
          <a:ln w="12700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F0537A32-0926-4DEA-AD57-C5455AF912AF}"/>
              </a:ext>
            </a:extLst>
          </p:cNvPr>
          <p:cNvCxnSpPr>
            <a:cxnSpLocks/>
          </p:cNvCxnSpPr>
          <p:nvPr/>
        </p:nvCxnSpPr>
        <p:spPr bwMode="auto">
          <a:xfrm>
            <a:off x="5760519" y="4889742"/>
            <a:ext cx="0" cy="1226170"/>
          </a:xfrm>
          <a:prstGeom prst="line">
            <a:avLst/>
          </a:prstGeom>
          <a:noFill/>
          <a:ln w="12700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6DFE84A1-E694-44DE-BA57-408157C30E72}"/>
              </a:ext>
            </a:extLst>
          </p:cNvPr>
          <p:cNvCxnSpPr>
            <a:cxnSpLocks/>
          </p:cNvCxnSpPr>
          <p:nvPr/>
        </p:nvCxnSpPr>
        <p:spPr bwMode="auto">
          <a:xfrm>
            <a:off x="3278004" y="4889742"/>
            <a:ext cx="0" cy="1226170"/>
          </a:xfrm>
          <a:prstGeom prst="line">
            <a:avLst/>
          </a:prstGeom>
          <a:noFill/>
          <a:ln w="12700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C0AB17-4C95-02CF-C1F0-68B24E1761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>
            <a:extLst>
              <a:ext uri="{FF2B5EF4-FFF2-40B4-BE49-F238E27FC236}">
                <a16:creationId xmlns:a16="http://schemas.microsoft.com/office/drawing/2014/main" id="{526CD1F2-7429-A2B3-1164-E1F61BC14902}"/>
              </a:ext>
            </a:extLst>
          </p:cNvPr>
          <p:cNvSpPr txBox="1">
            <a:spLocks/>
          </p:cNvSpPr>
          <p:nvPr/>
        </p:nvSpPr>
        <p:spPr>
          <a:xfrm>
            <a:off x="335360" y="248643"/>
            <a:ext cx="11737304" cy="409440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Considerazioni generali di sintesi | </a:t>
            </a:r>
            <a:r>
              <a:rPr lang="it-IT" sz="2200">
                <a:latin typeface="Century Gothic" panose="020B0502020202020204" pitchFamily="34" charset="0"/>
                <a:cs typeface="Arial"/>
              </a:rPr>
              <a:t>Principali evidenze</a:t>
            </a:r>
            <a:endParaRPr lang="it-IT" sz="2200">
              <a:latin typeface="Century Gothic" panose="020B0502020202020204" pitchFamily="34" charset="0"/>
              <a:ea typeface="+mj-ea"/>
              <a:cs typeface="Arial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4CE4DA9-6EBF-6A2D-F51C-CB763C95698A}"/>
              </a:ext>
            </a:extLst>
          </p:cNvPr>
          <p:cNvSpPr txBox="1"/>
          <p:nvPr/>
        </p:nvSpPr>
        <p:spPr>
          <a:xfrm>
            <a:off x="386407" y="888950"/>
            <a:ext cx="1141918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altLang="ja-JP" sz="1400" b="0" dirty="0">
                <a:latin typeface="Century Gothic" panose="020B0502020202020204" pitchFamily="34" charset="0"/>
              </a:rPr>
              <a:t>*Oltre i due terzi delle aziende del terziario toscane reputa molto o abbastanza sicuro il territorio nel quale opera, il 26,1% lo valuta come poco sicuro e il 5,6% per nulla sicuro.</a:t>
            </a:r>
          </a:p>
          <a:p>
            <a:pPr algn="just"/>
            <a:r>
              <a:rPr lang="it-IT" altLang="ja-JP" sz="1400" b="0" dirty="0">
                <a:latin typeface="Century Gothic" panose="020B0502020202020204" pitchFamily="34" charset="0"/>
              </a:rPr>
              <a:t>*Le province dove con più frequenza si percepisce un minor grado di sicurezza (poco sicuro + per nulla sicuro): Prato (55,7%), Pisa (40,7%) e Firenze (38,1%).</a:t>
            </a:r>
          </a:p>
          <a:p>
            <a:pPr algn="just"/>
            <a:r>
              <a:rPr lang="it-IT" altLang="ja-JP" sz="1400" b="0" dirty="0">
                <a:latin typeface="Century Gothic" panose="020B0502020202020204" pitchFamily="34" charset="0"/>
              </a:rPr>
              <a:t>*Secondo le aziende toscane, le cause principali che contribuiscono maggiormente ad alimentare il problema della criminalità sono la mancanza di certezza della pena (59,3%), la situazione economica (52,5%) e la scarsa presenza delle Forze dell’Ordine (42,5%).</a:t>
            </a:r>
          </a:p>
          <a:p>
            <a:pPr algn="just"/>
            <a:r>
              <a:rPr lang="it-IT" altLang="ja-JP" sz="1400" b="0" dirty="0">
                <a:latin typeface="Century Gothic" panose="020B0502020202020204" pitchFamily="34" charset="0"/>
              </a:rPr>
              <a:t>*Appare evidente che gli imprenditori toscani siano piuttosto preoccupati per i fenomeni di criminalità. Il 13,9% si dichiara in pensiero per chi fa il mestiere di imprenditore nella sua zona e il 56,2% mostra un livello di preoccupazione generico non direttamente collegato alla sua attività.</a:t>
            </a:r>
          </a:p>
          <a:p>
            <a:pPr algn="just"/>
            <a:r>
              <a:rPr lang="it-IT" altLang="ja-JP" sz="1400" b="0" dirty="0">
                <a:latin typeface="Century Gothic" panose="020B0502020202020204" pitchFamily="34" charset="0"/>
              </a:rPr>
              <a:t>*Il problema dell’esposizione delle imprese ai fenomeni di microcriminalità viene percepito come particolarmente grave (</a:t>
            </a:r>
            <a:r>
              <a:rPr lang="it-IT" altLang="ja-JP" sz="1400" b="0" dirty="0" err="1">
                <a:latin typeface="Century Gothic" panose="020B0502020202020204" pitchFamily="34" charset="0"/>
              </a:rPr>
              <a:t>molto+abbastanza</a:t>
            </a:r>
            <a:r>
              <a:rPr lang="it-IT" altLang="ja-JP" sz="1400" b="0" dirty="0">
                <a:latin typeface="Century Gothic" panose="020B0502020202020204" pitchFamily="34" charset="0"/>
              </a:rPr>
              <a:t>) nelle province di Livorno, Firenze e Arezzo.</a:t>
            </a:r>
          </a:p>
          <a:p>
            <a:pPr algn="just"/>
            <a:r>
              <a:rPr lang="it-IT" altLang="ja-JP" sz="1400" b="0" dirty="0">
                <a:latin typeface="Century Gothic" panose="020B0502020202020204" pitchFamily="34" charset="0"/>
              </a:rPr>
              <a:t>*Per il 69,2% dei casi gli imprenditori ritengono che fenomeni di criminalità quali gli atteggiamenti molesti, atti vandalismo etc., debbano essere denunciati, per il 30,8% che debbano essere segnalati. Appena il 3,6% crede non si possa far nulla perché sarebbe inutile. </a:t>
            </a:r>
          </a:p>
          <a:p>
            <a:pPr algn="just"/>
            <a:r>
              <a:rPr lang="it-IT" altLang="ja-JP" sz="1400" b="0" dirty="0">
                <a:latin typeface="Century Gothic" panose="020B0502020202020204" pitchFamily="34" charset="0"/>
              </a:rPr>
              <a:t>*Emerge un certo grado di scoramento tra gli imprenditori, il 23,3% crede che i commercianti e gli imprenditori minacciati dalla criminalità siano lasciati soli, il 40% circa avverte il supporto delle Forze dell’Ordine.</a:t>
            </a:r>
          </a:p>
          <a:p>
            <a:pPr algn="just"/>
            <a:r>
              <a:rPr lang="it-IT" altLang="ja-JP" sz="1400" b="0" dirty="0">
                <a:latin typeface="Century Gothic" panose="020B0502020202020204" pitchFamily="34" charset="0"/>
              </a:rPr>
              <a:t>*La presenza delle Forze dell’Ordine nella zona in cui operano gli imprenditori viene valutata come del tutto o abbastanza adeguata dal 47,3%, il restante 52,7% la ritiene abbastanza o totalmente inadeguata.</a:t>
            </a:r>
          </a:p>
          <a:p>
            <a:pPr algn="just"/>
            <a:r>
              <a:rPr lang="it-IT" altLang="ja-JP" sz="1400" b="0" dirty="0">
                <a:latin typeface="Century Gothic" panose="020B0502020202020204" pitchFamily="34" charset="0"/>
              </a:rPr>
              <a:t>*Gli imprenditori valutano la presenza delle forze dell’ordine come abbastanza o totalmente inadeguata soprattutto nelle Province di Prato (63%), Pisa (61,9%) e Firenze (59,4%).</a:t>
            </a:r>
          </a:p>
          <a:p>
            <a:pPr algn="just"/>
            <a:r>
              <a:rPr lang="it-IT" altLang="ja-JP" sz="1400" b="0" dirty="0">
                <a:latin typeface="Century Gothic" panose="020B0502020202020204" pitchFamily="34" charset="0"/>
              </a:rPr>
              <a:t>*Il senso di sicurezza degli imprenditori toscani potrebbe essere incrementato grazie ad un maggior controllo da parte delle forze dell’ordine (81%), a seguire, attraverso azioni di messa in sicurezza delle aree tramite videocamere di sorveglianza e una migliore illuminazione.</a:t>
            </a:r>
          </a:p>
        </p:txBody>
      </p:sp>
    </p:spTree>
    <p:extLst>
      <p:ext uri="{BB962C8B-B14F-4D97-AF65-F5344CB8AC3E}">
        <p14:creationId xmlns:p14="http://schemas.microsoft.com/office/powerpoint/2010/main" val="143681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FE3227-A290-051A-1155-6A46D89F59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id="{CD37EC97-8014-1E47-DC2D-39FD1FD176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5293639"/>
              </p:ext>
            </p:extLst>
          </p:nvPr>
        </p:nvGraphicFramePr>
        <p:xfrm>
          <a:off x="2151526" y="2677499"/>
          <a:ext cx="7994913" cy="3613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btfpLayoutConfig" hidden="1">
            <a:extLst>
              <a:ext uri="{FF2B5EF4-FFF2-40B4-BE49-F238E27FC236}">
                <a16:creationId xmlns:a16="http://schemas.microsoft.com/office/drawing/2014/main" id="{73A2308F-AFC5-E609-A3CB-3EA79E4B8513}"/>
              </a:ext>
            </a:extLst>
          </p:cNvPr>
          <p:cNvSpPr txBox="1"/>
          <p:nvPr/>
        </p:nvSpPr>
        <p:spPr>
          <a:xfrm>
            <a:off x="16934" y="16933"/>
            <a:ext cx="11853333" cy="11278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3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alpha val="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Arial"/>
              </a:rPr>
              <a:t>overall_1_132011002193255441 columns_1_132011002193255441 50_0_132011092182416959 52_1_132011092182416959 69_0_132011093215249131 70_0_132011093242872830 71_0_132011093338424163 72_0_132011093503736795 73_0_132011093503736795 76_0_132011093563752644 77_0_132011093834278523 78_0_132011093922192518 79_0_132011094007440875 80_0_132011094075376047 81_0_132011094175676276 108_1_132011103571698851 </a:t>
            </a:r>
            <a:endParaRPr kumimoji="0" lang="it-IT" sz="133" b="0" i="0" u="none" strike="noStrike" kern="1200" cap="none" spc="0" normalizeH="0" baseline="0" noProof="0">
              <a:ln>
                <a:noFill/>
              </a:ln>
              <a:solidFill>
                <a:srgbClr val="FFFFFF">
                  <a:alpha val="0"/>
                </a:srgbClr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Arial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E9804005-72DE-7400-60FA-6BDA61018878}"/>
              </a:ext>
            </a:extLst>
          </p:cNvPr>
          <p:cNvSpPr txBox="1"/>
          <p:nvPr/>
        </p:nvSpPr>
        <p:spPr>
          <a:xfrm>
            <a:off x="264730" y="6291196"/>
            <a:ext cx="99901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A79"/>
              </a:buClr>
              <a:buSzPct val="140000"/>
              <a:buFontTx/>
              <a:buNone/>
              <a:tabLst/>
              <a:defRPr/>
            </a:pPr>
            <a:r>
              <a:rPr kumimoji="0" lang="it-IT" sz="1000" b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Base campione: </a:t>
            </a:r>
            <a:r>
              <a:rPr kumimoji="0" lang="it-IT" sz="1000" b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801 casi. </a:t>
            </a:r>
            <a:r>
              <a:rPr kumimoji="0" lang="it-IT" sz="1000" b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I dati sono riportati all’universo.	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9F77157-748E-DBC7-1122-5A5C0DC40755}"/>
              </a:ext>
            </a:extLst>
          </p:cNvPr>
          <p:cNvSpPr txBox="1"/>
          <p:nvPr/>
        </p:nvSpPr>
        <p:spPr>
          <a:xfrm>
            <a:off x="335360" y="1785880"/>
            <a:ext cx="11627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800" b="0">
                <a:solidFill>
                  <a:prstClr val="black"/>
                </a:solidFill>
                <a:latin typeface="Century Gothic" panose="020B0502020202020204" pitchFamily="34" charset="0"/>
                <a:cs typeface="Arial"/>
              </a:rPr>
              <a:t>In generale, pensando ai fenomeni di microcriminalità (es. taccheggio, atti vandalici, razzie etc.) quanto valuta ‘sicuro’ il territorio in cui opera la Sua impresa? </a:t>
            </a: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MS PGothic" pitchFamily="34" charset="-128"/>
              <a:cs typeface="Arial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1F15A09-DB7D-39D7-3523-E1B763E51D44}"/>
              </a:ext>
            </a:extLst>
          </p:cNvPr>
          <p:cNvSpPr txBox="1">
            <a:spLocks/>
          </p:cNvSpPr>
          <p:nvPr/>
        </p:nvSpPr>
        <p:spPr>
          <a:xfrm>
            <a:off x="335360" y="248643"/>
            <a:ext cx="11593288" cy="1086548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kumimoji="0" lang="it-IT" sz="2200" b="1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Century Gothic" panose="020B0502020202020204" pitchFamily="34" charset="0"/>
                <a:ea typeface="MS PGothic" charset="0"/>
                <a:cs typeface="Arial"/>
              </a:rPr>
              <a:t>Percezione dei livelli di sicurezza </a:t>
            </a:r>
            <a:r>
              <a:rPr lang="it-IT" sz="2200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| </a:t>
            </a:r>
            <a:r>
              <a:rPr lang="it-IT" sz="2200" dirty="0">
                <a:latin typeface="Century Gothic" panose="020B0502020202020204" pitchFamily="34" charset="0"/>
                <a:ea typeface="+mj-ea"/>
                <a:cs typeface="Arial"/>
              </a:rPr>
              <a:t>Oltre i due terzi delle aziende del terziario toscane reputa molto o abbastanza sicuro il territorio nel quale opera, il 26,1% lo valuta come poco sicuro e il 5,6% per nulla sicuro.</a:t>
            </a:r>
            <a:endParaRPr lang="it-IT" sz="2200" b="0" dirty="0">
              <a:latin typeface="Century Gothic" panose="020B0502020202020204" pitchFamily="34" charset="0"/>
              <a:ea typeface="+mj-ea"/>
              <a:cs typeface="Arial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B699680-A2CB-0BB5-5EEA-4DB448D2CAC6}"/>
              </a:ext>
            </a:extLst>
          </p:cNvPr>
          <p:cNvSpPr txBox="1"/>
          <p:nvPr/>
        </p:nvSpPr>
        <p:spPr>
          <a:xfrm>
            <a:off x="2430456" y="2884375"/>
            <a:ext cx="2075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>
                <a:solidFill>
                  <a:srgbClr val="548235"/>
                </a:solidFill>
                <a:latin typeface="Century Gothic" panose="020B0502020202020204" pitchFamily="34" charset="0"/>
              </a:rPr>
              <a:t>68,3</a:t>
            </a:r>
            <a:r>
              <a:rPr lang="it-IT" sz="2800">
                <a:solidFill>
                  <a:srgbClr val="548235"/>
                </a:solidFill>
                <a:latin typeface="Century Gothic" panose="020B0502020202020204" pitchFamily="34" charset="0"/>
              </a:rPr>
              <a:t>%</a:t>
            </a:r>
          </a:p>
          <a:p>
            <a:pPr algn="ctr"/>
            <a:r>
              <a:rPr lang="it-IT" sz="1800">
                <a:solidFill>
                  <a:srgbClr val="548235"/>
                </a:solidFill>
                <a:latin typeface="Century Gothic" panose="020B0502020202020204" pitchFamily="34" charset="0"/>
              </a:rPr>
              <a:t>Molto o abbastanza sicuro</a:t>
            </a:r>
            <a:endParaRPr lang="it-IT" sz="2400">
              <a:solidFill>
                <a:srgbClr val="548235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B7579F0F-B080-1103-8232-BFB55952D507}"/>
              </a:ext>
            </a:extLst>
          </p:cNvPr>
          <p:cNvSpPr txBox="1"/>
          <p:nvPr/>
        </p:nvSpPr>
        <p:spPr>
          <a:xfrm>
            <a:off x="8337063" y="2884375"/>
            <a:ext cx="16932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>
                <a:solidFill>
                  <a:srgbClr val="C00000"/>
                </a:solidFill>
                <a:latin typeface="Century Gothic" panose="020B0502020202020204" pitchFamily="34" charset="0"/>
              </a:rPr>
              <a:t>31,7</a:t>
            </a:r>
            <a:r>
              <a:rPr lang="it-IT" sz="2800">
                <a:solidFill>
                  <a:srgbClr val="C00000"/>
                </a:solidFill>
                <a:latin typeface="Century Gothic" panose="020B0502020202020204" pitchFamily="34" charset="0"/>
              </a:rPr>
              <a:t>%</a:t>
            </a:r>
          </a:p>
          <a:p>
            <a:pPr algn="ctr"/>
            <a:r>
              <a:rPr lang="it-IT" sz="1800">
                <a:solidFill>
                  <a:srgbClr val="C00000"/>
                </a:solidFill>
                <a:latin typeface="Century Gothic" panose="020B0502020202020204" pitchFamily="34" charset="0"/>
              </a:rPr>
              <a:t>Poco o per nulla sicuro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ED460F33-1C0D-BD8B-7C9D-DADEDDB30121}"/>
              </a:ext>
            </a:extLst>
          </p:cNvPr>
          <p:cNvSpPr/>
          <p:nvPr/>
        </p:nvSpPr>
        <p:spPr bwMode="auto">
          <a:xfrm>
            <a:off x="0" y="-1"/>
            <a:ext cx="12192000" cy="271901"/>
          </a:xfrm>
          <a:prstGeom prst="rect">
            <a:avLst/>
          </a:prstGeom>
          <a:solidFill>
            <a:srgbClr val="C0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200">
                <a:solidFill>
                  <a:srgbClr val="FFFFFF"/>
                </a:solidFill>
                <a:latin typeface="Century Gothic" panose="020B0502020202020204" pitchFamily="34" charset="0"/>
                <a:ea typeface="MS PGothic" charset="0"/>
              </a:rPr>
              <a:t>LEGALITÁ E SICUREZZA</a:t>
            </a:r>
            <a:endParaRPr kumimoji="0" lang="it-IT" sz="120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MS PGothic" charset="0"/>
            </a:endParaRP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E9E4A01D-D409-7098-C325-AF59DD56F9C6}"/>
              </a:ext>
            </a:extLst>
          </p:cNvPr>
          <p:cNvSpPr/>
          <p:nvPr/>
        </p:nvSpPr>
        <p:spPr>
          <a:xfrm>
            <a:off x="2448560" y="2814320"/>
            <a:ext cx="3776556" cy="2661920"/>
          </a:xfrm>
          <a:prstGeom prst="rect">
            <a:avLst/>
          </a:prstGeom>
          <a:noFill/>
          <a:ln w="15875">
            <a:solidFill>
              <a:srgbClr val="54823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3EFA77F-CDE2-49E8-2DD7-13FD9496C720}"/>
              </a:ext>
            </a:extLst>
          </p:cNvPr>
          <p:cNvSpPr/>
          <p:nvPr/>
        </p:nvSpPr>
        <p:spPr>
          <a:xfrm>
            <a:off x="6317819" y="2814320"/>
            <a:ext cx="3776556" cy="2661920"/>
          </a:xfrm>
          <a:prstGeom prst="rect">
            <a:avLst/>
          </a:prstGeom>
          <a:noFill/>
          <a:ln w="15875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017886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588929-DC65-9DF9-02E3-8350992694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tfpLayoutConfig" hidden="1">
            <a:extLst>
              <a:ext uri="{FF2B5EF4-FFF2-40B4-BE49-F238E27FC236}">
                <a16:creationId xmlns:a16="http://schemas.microsoft.com/office/drawing/2014/main" id="{6D051C77-E8B1-EC80-CD1E-3D310690A615}"/>
              </a:ext>
            </a:extLst>
          </p:cNvPr>
          <p:cNvSpPr txBox="1"/>
          <p:nvPr/>
        </p:nvSpPr>
        <p:spPr>
          <a:xfrm>
            <a:off x="16934" y="16933"/>
            <a:ext cx="11853333" cy="11278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3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alpha val="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Arial"/>
              </a:rPr>
              <a:t>overall_1_132011002193255441 columns_1_132011002193255441 50_0_132011092182416959 52_1_132011092182416959 69_0_132011093215249131 70_0_132011093242872830 71_0_132011093338424163 72_0_132011093503736795 73_0_132011093503736795 76_0_132011093563752644 77_0_132011093834278523 78_0_132011093922192518 79_0_132011094007440875 80_0_132011094075376047 81_0_132011094175676276 108_1_132011103571698851 </a:t>
            </a:r>
            <a:endParaRPr kumimoji="0" lang="it-IT" sz="133" b="0" i="0" u="none" strike="noStrike" kern="1200" cap="none" spc="0" normalizeH="0" baseline="0" noProof="0">
              <a:ln>
                <a:noFill/>
              </a:ln>
              <a:solidFill>
                <a:srgbClr val="FFFFFF">
                  <a:alpha val="0"/>
                </a:srgbClr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Arial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8CC8373C-D765-9070-1E96-6CE61E8247F8}"/>
              </a:ext>
            </a:extLst>
          </p:cNvPr>
          <p:cNvSpPr txBox="1"/>
          <p:nvPr/>
        </p:nvSpPr>
        <p:spPr>
          <a:xfrm>
            <a:off x="264730" y="6291196"/>
            <a:ext cx="99901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A79"/>
              </a:buClr>
              <a:buSzPct val="140000"/>
              <a:buFontTx/>
              <a:buNone/>
              <a:tabLst/>
              <a:defRPr/>
            </a:pPr>
            <a:r>
              <a:rPr kumimoji="0" lang="it-IT" sz="1000" b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Base campione: </a:t>
            </a:r>
            <a:r>
              <a:rPr kumimoji="0" lang="it-IT" sz="1000" b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801 casi. </a:t>
            </a:r>
            <a:r>
              <a:rPr kumimoji="0" lang="it-IT" sz="1000" b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I dati sono riportati all’universo.	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170861C-FDDC-B042-21B1-00B7EACC6354}"/>
              </a:ext>
            </a:extLst>
          </p:cNvPr>
          <p:cNvSpPr txBox="1"/>
          <p:nvPr/>
        </p:nvSpPr>
        <p:spPr>
          <a:xfrm>
            <a:off x="335360" y="1361777"/>
            <a:ext cx="11627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800" b="0">
                <a:solidFill>
                  <a:prstClr val="black"/>
                </a:solidFill>
                <a:latin typeface="Century Gothic" panose="020B0502020202020204" pitchFamily="34" charset="0"/>
                <a:cs typeface="Arial"/>
              </a:rPr>
              <a:t>In generale, pensando ai fenomeni di microcriminalità (es. taccheggio, atti vandalici, razzie etc.) quanto valuta ‘sicuro’ il territorio in cui opera la Sua impresa? </a:t>
            </a: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MS PGothic" pitchFamily="34" charset="-128"/>
              <a:cs typeface="Arial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BF6F81D-C6D3-BDFA-D77A-58C50B5D4564}"/>
              </a:ext>
            </a:extLst>
          </p:cNvPr>
          <p:cNvSpPr txBox="1">
            <a:spLocks/>
          </p:cNvSpPr>
          <p:nvPr/>
        </p:nvSpPr>
        <p:spPr>
          <a:xfrm>
            <a:off x="335359" y="248643"/>
            <a:ext cx="11706407" cy="1086548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kumimoji="0" lang="it-IT" sz="2200" b="1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Century Gothic" panose="020B0502020202020204" pitchFamily="34" charset="0"/>
                <a:ea typeface="MS PGothic" charset="0"/>
                <a:cs typeface="Arial"/>
              </a:rPr>
              <a:t>Percezione dei livelli di sicurezza </a:t>
            </a:r>
            <a:r>
              <a:rPr lang="it-IT" sz="2200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| </a:t>
            </a:r>
            <a:r>
              <a:rPr lang="it-IT" sz="2200" dirty="0">
                <a:latin typeface="Century Gothic" panose="020B0502020202020204" pitchFamily="34" charset="0"/>
                <a:ea typeface="+mj-ea"/>
                <a:cs typeface="Arial"/>
              </a:rPr>
              <a:t>Le province dove con più frequenza si percepisce un minor grado di sicurezza (poco sicuro + per nulla sicuro): Prato (55,7%), Pisa (40,7%) e Firenze (38,1%).</a:t>
            </a:r>
            <a:endParaRPr lang="it-IT" sz="2200" b="0" dirty="0">
              <a:latin typeface="Century Gothic" panose="020B0502020202020204" pitchFamily="34" charset="0"/>
              <a:ea typeface="+mj-ea"/>
              <a:cs typeface="Arial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31A1565A-F18D-FDDA-0324-32BDCFE4F3D8}"/>
              </a:ext>
            </a:extLst>
          </p:cNvPr>
          <p:cNvSpPr/>
          <p:nvPr/>
        </p:nvSpPr>
        <p:spPr bwMode="auto">
          <a:xfrm>
            <a:off x="0" y="-1"/>
            <a:ext cx="12192000" cy="271901"/>
          </a:xfrm>
          <a:prstGeom prst="rect">
            <a:avLst/>
          </a:prstGeom>
          <a:solidFill>
            <a:srgbClr val="C0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200">
                <a:solidFill>
                  <a:srgbClr val="FFFFFF"/>
                </a:solidFill>
                <a:latin typeface="Century Gothic" panose="020B0502020202020204" pitchFamily="34" charset="0"/>
                <a:ea typeface="MS PGothic" charset="0"/>
              </a:rPr>
              <a:t>LEGALITÁ E SICUREZZA</a:t>
            </a:r>
            <a:endParaRPr kumimoji="0" lang="it-IT" sz="120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MS PGothic" charset="0"/>
            </a:endParaRPr>
          </a:p>
        </p:txBody>
      </p:sp>
      <p:graphicFrame>
        <p:nvGraphicFramePr>
          <p:cNvPr id="14" name="Grafico 13">
            <a:extLst>
              <a:ext uri="{FF2B5EF4-FFF2-40B4-BE49-F238E27FC236}">
                <a16:creationId xmlns:a16="http://schemas.microsoft.com/office/drawing/2014/main" id="{27C4FD0C-06ED-884E-0F97-1FBB1C9921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1062783"/>
              </p:ext>
            </p:extLst>
          </p:nvPr>
        </p:nvGraphicFramePr>
        <p:xfrm>
          <a:off x="3129280" y="2228334"/>
          <a:ext cx="6736080" cy="4164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Tabella 20">
            <a:extLst>
              <a:ext uri="{FF2B5EF4-FFF2-40B4-BE49-F238E27FC236}">
                <a16:creationId xmlns:a16="http://schemas.microsoft.com/office/drawing/2014/main" id="{7DBB457F-F854-A4C8-CDFE-2831D5A674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295190"/>
              </p:ext>
            </p:extLst>
          </p:nvPr>
        </p:nvGraphicFramePr>
        <p:xfrm>
          <a:off x="548640" y="2489951"/>
          <a:ext cx="2924340" cy="294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4340">
                  <a:extLst>
                    <a:ext uri="{9D8B030D-6E8A-4147-A177-3AD203B41FA5}">
                      <a16:colId xmlns:a16="http://schemas.microsoft.com/office/drawing/2014/main" val="4155391786"/>
                    </a:ext>
                  </a:extLst>
                </a:gridCol>
              </a:tblGrid>
              <a:tr h="29418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Prato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983323"/>
                  </a:ext>
                </a:extLst>
              </a:tr>
            </a:tbl>
          </a:graphicData>
        </a:graphic>
      </p:graphicFrame>
      <p:graphicFrame>
        <p:nvGraphicFramePr>
          <p:cNvPr id="22" name="Tabella 21">
            <a:extLst>
              <a:ext uri="{FF2B5EF4-FFF2-40B4-BE49-F238E27FC236}">
                <a16:creationId xmlns:a16="http://schemas.microsoft.com/office/drawing/2014/main" id="{8DC13018-4949-1597-8713-3AE729EB69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954275"/>
              </p:ext>
            </p:extLst>
          </p:nvPr>
        </p:nvGraphicFramePr>
        <p:xfrm>
          <a:off x="548640" y="2845551"/>
          <a:ext cx="2924340" cy="294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4340">
                  <a:extLst>
                    <a:ext uri="{9D8B030D-6E8A-4147-A177-3AD203B41FA5}">
                      <a16:colId xmlns:a16="http://schemas.microsoft.com/office/drawing/2014/main" val="4155391786"/>
                    </a:ext>
                  </a:extLst>
                </a:gridCol>
              </a:tblGrid>
              <a:tr h="29418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Pisa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983323"/>
                  </a:ext>
                </a:extLst>
              </a:tr>
            </a:tbl>
          </a:graphicData>
        </a:graphic>
      </p:graphicFrame>
      <p:graphicFrame>
        <p:nvGraphicFramePr>
          <p:cNvPr id="28" name="Tabella 27">
            <a:extLst>
              <a:ext uri="{FF2B5EF4-FFF2-40B4-BE49-F238E27FC236}">
                <a16:creationId xmlns:a16="http://schemas.microsoft.com/office/drawing/2014/main" id="{DA8FF974-46CD-443B-94C1-DB70013DB8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909557"/>
              </p:ext>
            </p:extLst>
          </p:nvPr>
        </p:nvGraphicFramePr>
        <p:xfrm>
          <a:off x="548640" y="3221471"/>
          <a:ext cx="2924340" cy="294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4340">
                  <a:extLst>
                    <a:ext uri="{9D8B030D-6E8A-4147-A177-3AD203B41FA5}">
                      <a16:colId xmlns:a16="http://schemas.microsoft.com/office/drawing/2014/main" val="4155391786"/>
                    </a:ext>
                  </a:extLst>
                </a:gridCol>
              </a:tblGrid>
              <a:tr h="29418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Firenze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983323"/>
                  </a:ext>
                </a:extLst>
              </a:tr>
            </a:tbl>
          </a:graphicData>
        </a:graphic>
      </p:graphicFrame>
      <p:graphicFrame>
        <p:nvGraphicFramePr>
          <p:cNvPr id="30" name="Tabella 29">
            <a:extLst>
              <a:ext uri="{FF2B5EF4-FFF2-40B4-BE49-F238E27FC236}">
                <a16:creationId xmlns:a16="http://schemas.microsoft.com/office/drawing/2014/main" id="{E4A04A05-24F9-8714-714A-948B2E6860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62488"/>
              </p:ext>
            </p:extLst>
          </p:nvPr>
        </p:nvGraphicFramePr>
        <p:xfrm>
          <a:off x="548640" y="3587231"/>
          <a:ext cx="2924340" cy="294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4340">
                  <a:extLst>
                    <a:ext uri="{9D8B030D-6E8A-4147-A177-3AD203B41FA5}">
                      <a16:colId xmlns:a16="http://schemas.microsoft.com/office/drawing/2014/main" val="4155391786"/>
                    </a:ext>
                  </a:extLst>
                </a:gridCol>
              </a:tblGrid>
              <a:tr h="29418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Livorno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983323"/>
                  </a:ext>
                </a:extLst>
              </a:tr>
            </a:tbl>
          </a:graphicData>
        </a:graphic>
      </p:graphicFrame>
      <p:graphicFrame>
        <p:nvGraphicFramePr>
          <p:cNvPr id="32" name="Tabella 31">
            <a:extLst>
              <a:ext uri="{FF2B5EF4-FFF2-40B4-BE49-F238E27FC236}">
                <a16:creationId xmlns:a16="http://schemas.microsoft.com/office/drawing/2014/main" id="{849DB13B-4373-95FE-20C3-9ED06C06B5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912627"/>
              </p:ext>
            </p:extLst>
          </p:nvPr>
        </p:nvGraphicFramePr>
        <p:xfrm>
          <a:off x="548640" y="3952991"/>
          <a:ext cx="2924340" cy="294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4340">
                  <a:extLst>
                    <a:ext uri="{9D8B030D-6E8A-4147-A177-3AD203B41FA5}">
                      <a16:colId xmlns:a16="http://schemas.microsoft.com/office/drawing/2014/main" val="4155391786"/>
                    </a:ext>
                  </a:extLst>
                </a:gridCol>
              </a:tblGrid>
              <a:tr h="29418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Massa-Carrara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983323"/>
                  </a:ext>
                </a:extLst>
              </a:tr>
            </a:tbl>
          </a:graphicData>
        </a:graphic>
      </p:graphicFrame>
      <p:graphicFrame>
        <p:nvGraphicFramePr>
          <p:cNvPr id="33" name="Tabella 32">
            <a:extLst>
              <a:ext uri="{FF2B5EF4-FFF2-40B4-BE49-F238E27FC236}">
                <a16:creationId xmlns:a16="http://schemas.microsoft.com/office/drawing/2014/main" id="{216A7823-8E40-0452-66A8-260091DF96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159733"/>
              </p:ext>
            </p:extLst>
          </p:nvPr>
        </p:nvGraphicFramePr>
        <p:xfrm>
          <a:off x="548640" y="4318751"/>
          <a:ext cx="2924340" cy="294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4340">
                  <a:extLst>
                    <a:ext uri="{9D8B030D-6E8A-4147-A177-3AD203B41FA5}">
                      <a16:colId xmlns:a16="http://schemas.microsoft.com/office/drawing/2014/main" val="4155391786"/>
                    </a:ext>
                  </a:extLst>
                </a:gridCol>
              </a:tblGrid>
              <a:tr h="29418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Grosseto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983323"/>
                  </a:ext>
                </a:extLst>
              </a:tr>
            </a:tbl>
          </a:graphicData>
        </a:graphic>
      </p:graphicFrame>
      <p:graphicFrame>
        <p:nvGraphicFramePr>
          <p:cNvPr id="34" name="Tabella 33">
            <a:extLst>
              <a:ext uri="{FF2B5EF4-FFF2-40B4-BE49-F238E27FC236}">
                <a16:creationId xmlns:a16="http://schemas.microsoft.com/office/drawing/2014/main" id="{D8232D4B-C980-71C1-2407-DB82169AC8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448384"/>
              </p:ext>
            </p:extLst>
          </p:nvPr>
        </p:nvGraphicFramePr>
        <p:xfrm>
          <a:off x="548640" y="4704831"/>
          <a:ext cx="2924340" cy="294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4340">
                  <a:extLst>
                    <a:ext uri="{9D8B030D-6E8A-4147-A177-3AD203B41FA5}">
                      <a16:colId xmlns:a16="http://schemas.microsoft.com/office/drawing/2014/main" val="4155391786"/>
                    </a:ext>
                  </a:extLst>
                </a:gridCol>
              </a:tblGrid>
              <a:tr h="29418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Pistoia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983323"/>
                  </a:ext>
                </a:extLst>
              </a:tr>
            </a:tbl>
          </a:graphicData>
        </a:graphic>
      </p:graphicFrame>
      <p:graphicFrame>
        <p:nvGraphicFramePr>
          <p:cNvPr id="35" name="Tabella 34">
            <a:extLst>
              <a:ext uri="{FF2B5EF4-FFF2-40B4-BE49-F238E27FC236}">
                <a16:creationId xmlns:a16="http://schemas.microsoft.com/office/drawing/2014/main" id="{1DF33E91-A751-2DB4-BC9E-5E5F7CD33A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806472"/>
              </p:ext>
            </p:extLst>
          </p:nvPr>
        </p:nvGraphicFramePr>
        <p:xfrm>
          <a:off x="548640" y="5080751"/>
          <a:ext cx="2924340" cy="294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4340">
                  <a:extLst>
                    <a:ext uri="{9D8B030D-6E8A-4147-A177-3AD203B41FA5}">
                      <a16:colId xmlns:a16="http://schemas.microsoft.com/office/drawing/2014/main" val="4155391786"/>
                    </a:ext>
                  </a:extLst>
                </a:gridCol>
              </a:tblGrid>
              <a:tr h="29418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Lucca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983323"/>
                  </a:ext>
                </a:extLst>
              </a:tr>
            </a:tbl>
          </a:graphicData>
        </a:graphic>
      </p:graphicFrame>
      <p:graphicFrame>
        <p:nvGraphicFramePr>
          <p:cNvPr id="36" name="Tabella 35">
            <a:extLst>
              <a:ext uri="{FF2B5EF4-FFF2-40B4-BE49-F238E27FC236}">
                <a16:creationId xmlns:a16="http://schemas.microsoft.com/office/drawing/2014/main" id="{5357582F-6E7B-0DEB-7CD3-C0DA25803C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807839"/>
              </p:ext>
            </p:extLst>
          </p:nvPr>
        </p:nvGraphicFramePr>
        <p:xfrm>
          <a:off x="548640" y="5446511"/>
          <a:ext cx="2924340" cy="294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4340">
                  <a:extLst>
                    <a:ext uri="{9D8B030D-6E8A-4147-A177-3AD203B41FA5}">
                      <a16:colId xmlns:a16="http://schemas.microsoft.com/office/drawing/2014/main" val="4155391786"/>
                    </a:ext>
                  </a:extLst>
                </a:gridCol>
              </a:tblGrid>
              <a:tr h="29418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Arezzo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983323"/>
                  </a:ext>
                </a:extLst>
              </a:tr>
            </a:tbl>
          </a:graphicData>
        </a:graphic>
      </p:graphicFrame>
      <p:graphicFrame>
        <p:nvGraphicFramePr>
          <p:cNvPr id="37" name="Tabella 36">
            <a:extLst>
              <a:ext uri="{FF2B5EF4-FFF2-40B4-BE49-F238E27FC236}">
                <a16:creationId xmlns:a16="http://schemas.microsoft.com/office/drawing/2014/main" id="{04182F60-D0BF-E670-FAC4-CE8FEF63B0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983927"/>
              </p:ext>
            </p:extLst>
          </p:nvPr>
        </p:nvGraphicFramePr>
        <p:xfrm>
          <a:off x="548640" y="5812271"/>
          <a:ext cx="2924340" cy="294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4340">
                  <a:extLst>
                    <a:ext uri="{9D8B030D-6E8A-4147-A177-3AD203B41FA5}">
                      <a16:colId xmlns:a16="http://schemas.microsoft.com/office/drawing/2014/main" val="4155391786"/>
                    </a:ext>
                  </a:extLst>
                </a:gridCol>
              </a:tblGrid>
              <a:tr h="29418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Siena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983323"/>
                  </a:ext>
                </a:extLst>
              </a:tr>
            </a:tbl>
          </a:graphicData>
        </a:graphic>
      </p:graphicFrame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46D68385-1BED-276C-94D4-926097B43557}"/>
              </a:ext>
            </a:extLst>
          </p:cNvPr>
          <p:cNvSpPr txBox="1"/>
          <p:nvPr/>
        </p:nvSpPr>
        <p:spPr>
          <a:xfrm>
            <a:off x="2692400" y="2073085"/>
            <a:ext cx="5882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>
                <a:latin typeface="Century Gothic" panose="020B0502020202020204" pitchFamily="34" charset="0"/>
              </a:rPr>
              <a:t>Somma delle percentuali «Poco sicuro» e «Per nulla sicuro»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913F308-65CB-7E6F-2FE4-777AE57BBB84}"/>
              </a:ext>
            </a:extLst>
          </p:cNvPr>
          <p:cNvSpPr txBox="1"/>
          <p:nvPr/>
        </p:nvSpPr>
        <p:spPr>
          <a:xfrm>
            <a:off x="8714174" y="4581512"/>
            <a:ext cx="1521792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solidFill>
                  <a:schemeClr val="bg1"/>
                </a:solidFill>
                <a:latin typeface="Century Gothic" panose="020B0502020202020204" pitchFamily="34" charset="0"/>
              </a:rPr>
              <a:t>30,1</a:t>
            </a:r>
            <a:r>
              <a:rPr lang="it-IT" sz="3200" dirty="0">
                <a:solidFill>
                  <a:schemeClr val="bg1"/>
                </a:solidFill>
                <a:latin typeface="Century Gothic" panose="020B0502020202020204" pitchFamily="34" charset="0"/>
              </a:rPr>
              <a:t>%</a:t>
            </a:r>
            <a:endParaRPr lang="it-IT" sz="3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EC52DCB-09D2-277E-BC79-A24BF97E73E4}"/>
              </a:ext>
            </a:extLst>
          </p:cNvPr>
          <p:cNvSpPr txBox="1"/>
          <p:nvPr/>
        </p:nvSpPr>
        <p:spPr>
          <a:xfrm>
            <a:off x="8853524" y="4233223"/>
            <a:ext cx="12580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latin typeface="Century Gothic" panose="020B0502020202020204" pitchFamily="34" charset="0"/>
              </a:rPr>
              <a:t>Media</a:t>
            </a:r>
          </a:p>
        </p:txBody>
      </p:sp>
    </p:spTree>
    <p:extLst>
      <p:ext uri="{BB962C8B-B14F-4D97-AF65-F5344CB8AC3E}">
        <p14:creationId xmlns:p14="http://schemas.microsoft.com/office/powerpoint/2010/main" val="95838655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7ACCA5-CEAD-CB54-80E8-F8AB8D890B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tfpLayoutConfig" hidden="1">
            <a:extLst>
              <a:ext uri="{FF2B5EF4-FFF2-40B4-BE49-F238E27FC236}">
                <a16:creationId xmlns:a16="http://schemas.microsoft.com/office/drawing/2014/main" id="{9F073829-4344-51DC-23B1-B61780F1B57A}"/>
              </a:ext>
            </a:extLst>
          </p:cNvPr>
          <p:cNvSpPr txBox="1"/>
          <p:nvPr/>
        </p:nvSpPr>
        <p:spPr>
          <a:xfrm>
            <a:off x="16934" y="16933"/>
            <a:ext cx="11853333" cy="11278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3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alpha val="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Arial"/>
              </a:rPr>
              <a:t>overall_1_132011002193255441 columns_1_132011002193255441 50_0_132011092182416959 52_1_132011092182416959 69_0_132011093215249131 70_0_132011093242872830 71_0_132011093338424163 72_0_132011093503736795 73_0_132011093503736795 76_0_132011093563752644 77_0_132011093834278523 78_0_132011093922192518 79_0_132011094007440875 80_0_132011094075376047 81_0_132011094175676276 108_1_132011103571698851 </a:t>
            </a:r>
            <a:endParaRPr kumimoji="0" lang="it-IT" sz="133" b="0" i="0" u="none" strike="noStrike" kern="1200" cap="none" spc="0" normalizeH="0" baseline="0" noProof="0">
              <a:ln>
                <a:noFill/>
              </a:ln>
              <a:solidFill>
                <a:srgbClr val="FFFFFF">
                  <a:alpha val="0"/>
                </a:srgbClr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Arial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01DD271D-4F52-83F0-11FC-7BB38A7C48E4}"/>
              </a:ext>
            </a:extLst>
          </p:cNvPr>
          <p:cNvSpPr txBox="1"/>
          <p:nvPr/>
        </p:nvSpPr>
        <p:spPr>
          <a:xfrm>
            <a:off x="264730" y="6291196"/>
            <a:ext cx="99901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A79"/>
              </a:buClr>
              <a:buSzPct val="140000"/>
              <a:buFontTx/>
              <a:buNone/>
              <a:tabLst/>
              <a:defRPr/>
            </a:pPr>
            <a:r>
              <a:rPr kumimoji="0" lang="it-IT" sz="1000" b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Base campione: </a:t>
            </a:r>
            <a:r>
              <a:rPr lang="it-IT" sz="1000" b="0">
                <a:solidFill>
                  <a:prstClr val="black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801</a:t>
            </a:r>
            <a:r>
              <a:rPr kumimoji="0" lang="it-IT" sz="1000" b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 casi. </a:t>
            </a:r>
            <a:r>
              <a:rPr lang="it-IT" altLang="it-IT" sz="1000">
                <a:latin typeface="Century Gothic"/>
                <a:ea typeface="MS PGothic"/>
              </a:rPr>
              <a:t>La somma dei valori è diversa da 100 perché erano ammesse risposte multiple. </a:t>
            </a:r>
            <a:r>
              <a:rPr kumimoji="0" lang="it-IT" sz="1000" b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I dati sono riportati all’universo.	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09B1A28-FE0E-C183-04B0-509D70EFB9A9}"/>
              </a:ext>
            </a:extLst>
          </p:cNvPr>
          <p:cNvSpPr txBox="1"/>
          <p:nvPr/>
        </p:nvSpPr>
        <p:spPr>
          <a:xfrm>
            <a:off x="335360" y="1785880"/>
            <a:ext cx="11627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800" b="0">
                <a:solidFill>
                  <a:prstClr val="black"/>
                </a:solidFill>
                <a:latin typeface="Century Gothic" panose="020B0502020202020204" pitchFamily="34" charset="0"/>
                <a:cs typeface="Arial"/>
              </a:rPr>
              <a:t>Quali sono, secondo la Sua percezione, le principali cause che influiscono sul problema della criminalità? </a:t>
            </a: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MS PGothic" pitchFamily="34" charset="-128"/>
              <a:cs typeface="Arial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E507D7F-8EA6-AA76-F789-68C436A5A03B}"/>
              </a:ext>
            </a:extLst>
          </p:cNvPr>
          <p:cNvSpPr txBox="1">
            <a:spLocks/>
          </p:cNvSpPr>
          <p:nvPr/>
        </p:nvSpPr>
        <p:spPr>
          <a:xfrm>
            <a:off x="172720" y="248643"/>
            <a:ext cx="11877040" cy="1425102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Cause dei crimini| </a:t>
            </a:r>
            <a:r>
              <a:rPr lang="it-IT" sz="2200" dirty="0">
                <a:latin typeface="Century Gothic" panose="020B0502020202020204" pitchFamily="34" charset="0"/>
                <a:ea typeface="+mj-ea"/>
                <a:cs typeface="Arial"/>
              </a:rPr>
              <a:t>Secondo le aziende toscane, le cause principali che contribuiscono maggiormente ad alimentare il problema della criminalità sono la mancanza di certezza della pena (59,3%), la situazione economica (52,5%) e la scarsa presenza delle Forze dell’Ordine (42,5%).</a:t>
            </a:r>
            <a:endParaRPr lang="it-IT" sz="2200" b="0" dirty="0">
              <a:latin typeface="Century Gothic" panose="020B0502020202020204" pitchFamily="34" charset="0"/>
              <a:ea typeface="+mj-ea"/>
              <a:cs typeface="Arial"/>
            </a:endParaRPr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C454789C-52E3-4D4D-BB0B-FDDA286C4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704436"/>
              </p:ext>
            </p:extLst>
          </p:nvPr>
        </p:nvGraphicFramePr>
        <p:xfrm>
          <a:off x="335360" y="2837294"/>
          <a:ext cx="4815754" cy="3453901"/>
        </p:xfrm>
        <a:graphic>
          <a:graphicData uri="http://schemas.openxmlformats.org/drawingml/2006/table">
            <a:tbl>
              <a:tblPr/>
              <a:tblGrid>
                <a:gridCol w="4815754">
                  <a:extLst>
                    <a:ext uri="{9D8B030D-6E8A-4147-A177-3AD203B41FA5}">
                      <a16:colId xmlns:a16="http://schemas.microsoft.com/office/drawing/2014/main" val="4144244427"/>
                    </a:ext>
                  </a:extLst>
                </a:gridCol>
              </a:tblGrid>
              <a:tr h="540083"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Mancanza di certezza della pena e/o leggi inadeguate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202550"/>
                  </a:ext>
                </a:extLst>
              </a:tr>
              <a:tr h="540083"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Situazione economica</a:t>
                      </a:r>
                    </a:p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(povertà, mancanza di lavoro etc.)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7906922"/>
                  </a:ext>
                </a:extLst>
              </a:tr>
              <a:tr h="540083"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Scarsa presenza delle Forze dell’Ordine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2658375"/>
                  </a:ext>
                </a:extLst>
              </a:tr>
              <a:tr h="540083"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Presenza di extracomunitari </a:t>
                      </a:r>
                    </a:p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(immigrazione non controllata, troppi extracomunitari etc.)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4918515"/>
                  </a:ext>
                </a:extLst>
              </a:tr>
              <a:tr h="540083"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Degrado sociale </a:t>
                      </a:r>
                    </a:p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(mendicanti, sporcizia etc.)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7630445"/>
                  </a:ext>
                </a:extLst>
              </a:tr>
              <a:tr h="753486"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Altro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134225"/>
                  </a:ext>
                </a:extLst>
              </a:tr>
            </a:tbl>
          </a:graphicData>
        </a:graphic>
      </p:graphicFrame>
      <p:pic>
        <p:nvPicPr>
          <p:cNvPr id="10" name="Immagine 9">
            <a:extLst>
              <a:ext uri="{FF2B5EF4-FFF2-40B4-BE49-F238E27FC236}">
                <a16:creationId xmlns:a16="http://schemas.microsoft.com/office/drawing/2014/main" id="{B202EDF3-E980-2109-0B95-A6B77E9B86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4349" y="2629551"/>
            <a:ext cx="6103620" cy="3764280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C8E10C16-D8E1-17F3-EAB6-979918FCBA26}"/>
              </a:ext>
            </a:extLst>
          </p:cNvPr>
          <p:cNvSpPr/>
          <p:nvPr/>
        </p:nvSpPr>
        <p:spPr bwMode="auto">
          <a:xfrm>
            <a:off x="0" y="-1"/>
            <a:ext cx="12192000" cy="271901"/>
          </a:xfrm>
          <a:prstGeom prst="rect">
            <a:avLst/>
          </a:prstGeom>
          <a:solidFill>
            <a:srgbClr val="C0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200">
                <a:solidFill>
                  <a:srgbClr val="FFFFFF"/>
                </a:solidFill>
                <a:latin typeface="Century Gothic" panose="020B0502020202020204" pitchFamily="34" charset="0"/>
                <a:ea typeface="MS PGothic" charset="0"/>
              </a:rPr>
              <a:t>LEGALITÁ E SICUREZZA</a:t>
            </a:r>
            <a:endParaRPr kumimoji="0" lang="it-IT" sz="120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MS PGothic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DFDD9A3-2DC6-97AB-FA71-D579F9F5D441}"/>
              </a:ext>
            </a:extLst>
          </p:cNvPr>
          <p:cNvSpPr txBox="1"/>
          <p:nvPr/>
        </p:nvSpPr>
        <p:spPr>
          <a:xfrm>
            <a:off x="10181969" y="2825095"/>
            <a:ext cx="111685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400" b="0">
                <a:latin typeface="Century Gothic" panose="020B0502020202020204" pitchFamily="34" charset="0"/>
              </a:rPr>
              <a:t>59,3%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D3A4EAB-55C1-EF20-8130-793A249FC4CD}"/>
              </a:ext>
            </a:extLst>
          </p:cNvPr>
          <p:cNvSpPr txBox="1"/>
          <p:nvPr/>
        </p:nvSpPr>
        <p:spPr>
          <a:xfrm>
            <a:off x="9607454" y="3408680"/>
            <a:ext cx="111685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400" b="0">
                <a:latin typeface="Century Gothic" panose="020B0502020202020204" pitchFamily="34" charset="0"/>
              </a:rPr>
              <a:t>52,5%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8D445042-5FE5-287D-62C1-D1D774D1FF61}"/>
              </a:ext>
            </a:extLst>
          </p:cNvPr>
          <p:cNvSpPr txBox="1"/>
          <p:nvPr/>
        </p:nvSpPr>
        <p:spPr>
          <a:xfrm>
            <a:off x="8782226" y="3988548"/>
            <a:ext cx="111685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400" b="0">
                <a:latin typeface="Century Gothic" panose="020B0502020202020204" pitchFamily="34" charset="0"/>
              </a:rPr>
              <a:t>42,5%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0FA3006E-C721-2B1D-2993-3AA10781DBCC}"/>
              </a:ext>
            </a:extLst>
          </p:cNvPr>
          <p:cNvSpPr txBox="1"/>
          <p:nvPr/>
        </p:nvSpPr>
        <p:spPr>
          <a:xfrm>
            <a:off x="8480440" y="4561176"/>
            <a:ext cx="111685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400" b="0">
                <a:latin typeface="Century Gothic" panose="020B0502020202020204" pitchFamily="34" charset="0"/>
              </a:rPr>
              <a:t>38,9%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83EC97C-479E-2B71-8D69-2B1FE718BD8C}"/>
              </a:ext>
            </a:extLst>
          </p:cNvPr>
          <p:cNvSpPr txBox="1"/>
          <p:nvPr/>
        </p:nvSpPr>
        <p:spPr>
          <a:xfrm>
            <a:off x="7221346" y="5153086"/>
            <a:ext cx="111685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400" b="0">
                <a:latin typeface="Century Gothic" panose="020B0502020202020204" pitchFamily="34" charset="0"/>
              </a:rPr>
              <a:t>23,8%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D41AE07-6488-5CC1-54C3-D8D725BC7164}"/>
              </a:ext>
            </a:extLst>
          </p:cNvPr>
          <p:cNvSpPr txBox="1"/>
          <p:nvPr/>
        </p:nvSpPr>
        <p:spPr>
          <a:xfrm>
            <a:off x="5603492" y="5720701"/>
            <a:ext cx="111685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400" b="0">
                <a:latin typeface="Century Gothic" panose="020B0502020202020204" pitchFamily="34" charset="0"/>
              </a:rPr>
              <a:t>4,4%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F8C3C6FB-17F7-F769-02E7-308D9388EBC8}"/>
              </a:ext>
            </a:extLst>
          </p:cNvPr>
          <p:cNvSpPr txBox="1"/>
          <p:nvPr/>
        </p:nvSpPr>
        <p:spPr>
          <a:xfrm>
            <a:off x="7217170" y="5104557"/>
            <a:ext cx="111685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400" b="0">
                <a:latin typeface="Century Gothic" panose="020B0502020202020204" pitchFamily="34" charset="0"/>
              </a:rPr>
              <a:t>23,8%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B879EAC9-67D9-4591-A43E-8CC193E5E868}"/>
              </a:ext>
            </a:extLst>
          </p:cNvPr>
          <p:cNvSpPr txBox="1"/>
          <p:nvPr/>
        </p:nvSpPr>
        <p:spPr>
          <a:xfrm>
            <a:off x="5599316" y="5672172"/>
            <a:ext cx="111685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400" b="0">
                <a:latin typeface="Century Gothic" panose="020B0502020202020204" pitchFamily="34" charset="0"/>
              </a:rPr>
              <a:t>4,4%</a:t>
            </a:r>
          </a:p>
        </p:txBody>
      </p:sp>
    </p:spTree>
    <p:extLst>
      <p:ext uri="{BB962C8B-B14F-4D97-AF65-F5344CB8AC3E}">
        <p14:creationId xmlns:p14="http://schemas.microsoft.com/office/powerpoint/2010/main" val="275154320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765833-8226-6FFB-1647-F98CC94FA5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>
            <a:extLst>
              <a:ext uri="{FF2B5EF4-FFF2-40B4-BE49-F238E27FC236}">
                <a16:creationId xmlns:a16="http://schemas.microsoft.com/office/drawing/2014/main" id="{5D1DE5FA-366F-B1AE-F759-74DA9C91F5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845" y="2019823"/>
            <a:ext cx="10340340" cy="4114800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D4BA553C-C609-67F0-67D4-5A333CB1B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8229" y="5187268"/>
            <a:ext cx="2262913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it-IT" altLang="ja-JP" sz="1600" i="1">
                <a:latin typeface="Century Gothic" panose="020B0502020202020204" pitchFamily="34" charset="0"/>
              </a:rPr>
              <a:t>Poco</a:t>
            </a:r>
            <a:endParaRPr lang="it-IT" altLang="ja-JP" sz="1200" i="1">
              <a:latin typeface="Century Gothic" panose="020B0502020202020204" pitchFamily="34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72E84E0-1EF4-802C-0A67-47B5BEFD8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356" y="5187268"/>
            <a:ext cx="1930641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it-IT" altLang="ja-JP" sz="1600" i="1">
                <a:latin typeface="Century Gothic" panose="020B0502020202020204" pitchFamily="34" charset="0"/>
              </a:rPr>
              <a:t>Abbastanza</a:t>
            </a:r>
            <a:endParaRPr lang="it-IT" altLang="ja-JP" sz="1200" i="1">
              <a:latin typeface="Century Gothic" panose="020B0502020202020204" pitchFamily="34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8E56529-E6A0-4D34-976E-5F7B2A59D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0044" y="5187268"/>
            <a:ext cx="1930641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it-IT" altLang="ja-JP" sz="1600" i="1">
                <a:latin typeface="Century Gothic" panose="020B0502020202020204" pitchFamily="34" charset="0"/>
              </a:rPr>
              <a:t>Molto </a:t>
            </a:r>
            <a:endParaRPr lang="it-IT" altLang="ja-JP" sz="1200" i="1">
              <a:latin typeface="Century Gothic" panose="020B0502020202020204" pitchFamily="34" charset="0"/>
            </a:endParaRPr>
          </a:p>
        </p:txBody>
      </p:sp>
      <p:sp>
        <p:nvSpPr>
          <p:cNvPr id="4" name="btfpLayoutConfig" hidden="1">
            <a:extLst>
              <a:ext uri="{FF2B5EF4-FFF2-40B4-BE49-F238E27FC236}">
                <a16:creationId xmlns:a16="http://schemas.microsoft.com/office/drawing/2014/main" id="{9AE54DEA-FE71-F907-AD1D-D2C035008E08}"/>
              </a:ext>
            </a:extLst>
          </p:cNvPr>
          <p:cNvSpPr txBox="1"/>
          <p:nvPr/>
        </p:nvSpPr>
        <p:spPr>
          <a:xfrm>
            <a:off x="6229603" y="3141461"/>
            <a:ext cx="1636545" cy="34073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3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alpha val="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Arial"/>
              </a:rPr>
              <a:t>overall_1_132011002193255441 columns_1_132011002193255441 50_0_132011092182416959 52_1_132011092182416959 69_0_132011093215249131 70_0_132011093242872830 71_0_132011093338424163 72_0_132011093503736795 73_0_132011093503736795 76_0_132011093563752644 77_0_132011093834278523 78_0_132011093922192518 79_0_132011094007440875 80_0_132011094075376047 81_0_132011094175676276 108_1_132011103571698851 </a:t>
            </a:r>
            <a:endParaRPr kumimoji="0" lang="it-IT" sz="133" b="0" i="0" u="none" strike="noStrike" kern="1200" cap="none" spc="0" normalizeH="0" baseline="0" noProof="0">
              <a:ln>
                <a:noFill/>
              </a:ln>
              <a:solidFill>
                <a:srgbClr val="FFFFFF">
                  <a:alpha val="0"/>
                </a:srgbClr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Arial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99B8926B-CDCA-877B-7B5F-85E743F475CA}"/>
              </a:ext>
            </a:extLst>
          </p:cNvPr>
          <p:cNvSpPr txBox="1"/>
          <p:nvPr/>
        </p:nvSpPr>
        <p:spPr>
          <a:xfrm>
            <a:off x="264730" y="6291196"/>
            <a:ext cx="99901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A79"/>
              </a:buClr>
              <a:buSzPct val="140000"/>
              <a:buFontTx/>
              <a:buNone/>
              <a:tabLst/>
              <a:defRPr/>
            </a:pPr>
            <a:r>
              <a:rPr kumimoji="0" lang="it-IT" sz="1000" b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Base campione: </a:t>
            </a:r>
            <a:r>
              <a:rPr kumimoji="0" lang="it-IT" sz="1000" b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801 casi. </a:t>
            </a:r>
            <a:r>
              <a:rPr kumimoji="0" lang="it-IT" sz="1000" b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I dati sono riportati all’universo.	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779C066-A1E2-CC99-E190-9BD1107EE968}"/>
              </a:ext>
            </a:extLst>
          </p:cNvPr>
          <p:cNvSpPr txBox="1"/>
          <p:nvPr/>
        </p:nvSpPr>
        <p:spPr>
          <a:xfrm>
            <a:off x="335360" y="1785880"/>
            <a:ext cx="11627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800" b="0">
                <a:solidFill>
                  <a:prstClr val="black"/>
                </a:solidFill>
                <a:latin typeface="Century Gothic" panose="020B0502020202020204" pitchFamily="34" charset="0"/>
                <a:cs typeface="Arial"/>
              </a:rPr>
              <a:t>Quanto ritiene grave il problema dell’esposizione delle imprese come la Sua al rischio di fenomeni di microcriminalità (furti, atti di vandalismo, rapine etc.)? </a:t>
            </a: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MS PGothic" pitchFamily="34" charset="-128"/>
              <a:cs typeface="Arial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DEC3D76-2781-30BA-C439-2CE13A6F4F4D}"/>
              </a:ext>
            </a:extLst>
          </p:cNvPr>
          <p:cNvSpPr txBox="1">
            <a:spLocks/>
          </p:cNvSpPr>
          <p:nvPr/>
        </p:nvSpPr>
        <p:spPr>
          <a:xfrm>
            <a:off x="172720" y="248643"/>
            <a:ext cx="11755928" cy="1425102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Legalità e sicurezza| </a:t>
            </a:r>
            <a:r>
              <a:rPr lang="it-IT" sz="2200" dirty="0">
                <a:latin typeface="Century Gothic" panose="020B0502020202020204" pitchFamily="34" charset="0"/>
                <a:ea typeface="+mj-ea"/>
                <a:cs typeface="Arial"/>
              </a:rPr>
              <a:t>Appare evidente che gli imprenditori toscani siano piuttosto preoccupati per i fenomeni di criminalità. Il 13,9% si dichiara in pensiero per chi fa il mestiere di imprenditore nella sua zona e il 56,2% mostra un livello di preoccupazione generico non direttamente collegato alla sua attività.</a:t>
            </a:r>
            <a:endParaRPr lang="it-IT" sz="2200" b="0" dirty="0">
              <a:latin typeface="Century Gothic" panose="020B0502020202020204" pitchFamily="34" charset="0"/>
              <a:ea typeface="+mj-ea"/>
              <a:cs typeface="Arial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09806F2-A187-2AEA-17F3-2AC1420EAEB5}"/>
              </a:ext>
            </a:extLst>
          </p:cNvPr>
          <p:cNvSpPr txBox="1"/>
          <p:nvPr/>
        </p:nvSpPr>
        <p:spPr>
          <a:xfrm>
            <a:off x="1378273" y="5508758"/>
            <a:ext cx="221007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050" b="0" i="1">
                <a:latin typeface="Century Gothic" panose="020B0502020202020204" pitchFamily="34" charset="0"/>
                <a:ea typeface="ＭＳ Ｐゴシック" charset="0"/>
                <a:cs typeface="Arial"/>
              </a:rPr>
              <a:t>…e sono anche molto preoccupato per chi fa il mio mestiere di imprenditore nel mio quartiere, nella mia zona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5664F02-FEE3-8A3D-21B1-4E8C7831689F}"/>
              </a:ext>
            </a:extLst>
          </p:cNvPr>
          <p:cNvSpPr txBox="1"/>
          <p:nvPr/>
        </p:nvSpPr>
        <p:spPr>
          <a:xfrm>
            <a:off x="3934006" y="5427967"/>
            <a:ext cx="2119427" cy="9002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050" b="0" i="1">
                <a:latin typeface="Century Gothic" panose="020B0502020202020204" pitchFamily="34" charset="0"/>
                <a:ea typeface="ＭＳ Ｐゴシック" charset="0"/>
                <a:cs typeface="Arial"/>
              </a:rPr>
              <a:t>sono preoccupato in generale, anche se al momento non vedo rischi per chi fa il mio mestiere di imprenditore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97E9F41B-A676-D2FB-531F-C2C932C7E2CB}"/>
              </a:ext>
            </a:extLst>
          </p:cNvPr>
          <p:cNvSpPr txBox="1"/>
          <p:nvPr/>
        </p:nvSpPr>
        <p:spPr>
          <a:xfrm>
            <a:off x="6496209" y="5427967"/>
            <a:ext cx="2026955" cy="9002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050" b="0" i="1">
                <a:latin typeface="Century Gothic" panose="020B0502020202020204" pitchFamily="34" charset="0"/>
                <a:ea typeface="ＭＳ Ｐゴシック" charset="0"/>
                <a:cs typeface="Arial"/>
              </a:rPr>
              <a:t>è un rischio che esiste, ma riguarda altre zone del paese, non certamente chi fa l’imprenditore in questa zona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CFCC2F6A-D7FA-8AFC-B22F-E6E4D9946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1343" y="5187268"/>
            <a:ext cx="2262913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it-IT" altLang="ja-JP" sz="1600" i="1">
                <a:latin typeface="Century Gothic" panose="020B0502020202020204" pitchFamily="34" charset="0"/>
              </a:rPr>
              <a:t>Per nulla</a:t>
            </a:r>
            <a:endParaRPr lang="it-IT" altLang="ja-JP" sz="1200" i="1">
              <a:latin typeface="Century Gothic" panose="020B0502020202020204" pitchFamily="34" charset="0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8E726EA3-7832-6500-1121-86CF81CB547D}"/>
              </a:ext>
            </a:extLst>
          </p:cNvPr>
          <p:cNvSpPr txBox="1"/>
          <p:nvPr/>
        </p:nvSpPr>
        <p:spPr>
          <a:xfrm>
            <a:off x="1923298" y="4161674"/>
            <a:ext cx="1052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>
                <a:solidFill>
                  <a:srgbClr val="C10000"/>
                </a:solidFill>
                <a:latin typeface="Century Gothic" panose="020B0502020202020204" pitchFamily="34" charset="0"/>
              </a:rPr>
              <a:t>13,9%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D1989C94-9F65-78DE-89CE-78991F564352}"/>
              </a:ext>
            </a:extLst>
          </p:cNvPr>
          <p:cNvSpPr txBox="1"/>
          <p:nvPr/>
        </p:nvSpPr>
        <p:spPr>
          <a:xfrm>
            <a:off x="4457515" y="2597905"/>
            <a:ext cx="1052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>
                <a:solidFill>
                  <a:srgbClr val="FF3333"/>
                </a:solidFill>
                <a:latin typeface="Century Gothic" panose="020B0502020202020204" pitchFamily="34" charset="0"/>
              </a:rPr>
              <a:t>56,2%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B319723D-8F24-887F-0003-6A623AF77BFE}"/>
              </a:ext>
            </a:extLst>
          </p:cNvPr>
          <p:cNvSpPr txBox="1"/>
          <p:nvPr/>
        </p:nvSpPr>
        <p:spPr>
          <a:xfrm>
            <a:off x="6940535" y="3803183"/>
            <a:ext cx="1052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>
                <a:solidFill>
                  <a:srgbClr val="FF8585"/>
                </a:solidFill>
                <a:latin typeface="Century Gothic" panose="020B0502020202020204" pitchFamily="34" charset="0"/>
              </a:rPr>
              <a:t>23,0%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E819F68-DA92-471A-D648-0E3276D3C981}"/>
              </a:ext>
            </a:extLst>
          </p:cNvPr>
          <p:cNvSpPr txBox="1"/>
          <p:nvPr/>
        </p:nvSpPr>
        <p:spPr>
          <a:xfrm>
            <a:off x="9495302" y="4404511"/>
            <a:ext cx="1052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>
                <a:solidFill>
                  <a:srgbClr val="A6A6A6"/>
                </a:solidFill>
                <a:latin typeface="Century Gothic" panose="020B0502020202020204" pitchFamily="34" charset="0"/>
              </a:rPr>
              <a:t>6,8%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B996EF3C-DB87-2523-6359-062201911413}"/>
              </a:ext>
            </a:extLst>
          </p:cNvPr>
          <p:cNvSpPr/>
          <p:nvPr/>
        </p:nvSpPr>
        <p:spPr bwMode="auto">
          <a:xfrm>
            <a:off x="0" y="-1"/>
            <a:ext cx="12192000" cy="271901"/>
          </a:xfrm>
          <a:prstGeom prst="rect">
            <a:avLst/>
          </a:prstGeom>
          <a:solidFill>
            <a:srgbClr val="C0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200">
                <a:solidFill>
                  <a:srgbClr val="FFFFFF"/>
                </a:solidFill>
                <a:latin typeface="Century Gothic" panose="020B0502020202020204" pitchFamily="34" charset="0"/>
                <a:ea typeface="MS PGothic" charset="0"/>
              </a:rPr>
              <a:t>LEGALITÁ E SICUREZZA</a:t>
            </a:r>
            <a:endParaRPr kumimoji="0" lang="it-IT" sz="120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49925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57C771-9BBF-E158-9893-7B285FE187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Grafico 37">
            <a:extLst>
              <a:ext uri="{FF2B5EF4-FFF2-40B4-BE49-F238E27FC236}">
                <a16:creationId xmlns:a16="http://schemas.microsoft.com/office/drawing/2014/main" id="{C42A89D3-9787-1AAF-0A3A-CA89A543E5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2838166"/>
              </p:ext>
            </p:extLst>
          </p:nvPr>
        </p:nvGraphicFramePr>
        <p:xfrm>
          <a:off x="2849652" y="2228133"/>
          <a:ext cx="6735600" cy="416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btfpLayoutConfig" hidden="1">
            <a:extLst>
              <a:ext uri="{FF2B5EF4-FFF2-40B4-BE49-F238E27FC236}">
                <a16:creationId xmlns:a16="http://schemas.microsoft.com/office/drawing/2014/main" id="{27359947-73FE-EB0E-E67B-5F8A4AF4E182}"/>
              </a:ext>
            </a:extLst>
          </p:cNvPr>
          <p:cNvSpPr txBox="1"/>
          <p:nvPr/>
        </p:nvSpPr>
        <p:spPr>
          <a:xfrm>
            <a:off x="16934" y="16933"/>
            <a:ext cx="11853333" cy="11278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3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alpha val="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Arial"/>
              </a:rPr>
              <a:t>overall_1_132011002193255441 columns_1_132011002193255441 50_0_132011092182416959 52_1_132011092182416959 69_0_132011093215249131 70_0_132011093242872830 71_0_132011093338424163 72_0_132011093503736795 73_0_132011093503736795 76_0_132011093563752644 77_0_132011093834278523 78_0_132011093922192518 79_0_132011094007440875 80_0_132011094075376047 81_0_132011094175676276 108_1_132011103571698851 </a:t>
            </a:r>
            <a:endParaRPr kumimoji="0" lang="it-IT" sz="133" b="0" i="0" u="none" strike="noStrike" kern="1200" cap="none" spc="0" normalizeH="0" baseline="0" noProof="0">
              <a:ln>
                <a:noFill/>
              </a:ln>
              <a:solidFill>
                <a:srgbClr val="FFFFFF">
                  <a:alpha val="0"/>
                </a:srgbClr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Arial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A57BD598-8EF6-8DC6-5C00-DE9BC36BE58B}"/>
              </a:ext>
            </a:extLst>
          </p:cNvPr>
          <p:cNvSpPr txBox="1"/>
          <p:nvPr/>
        </p:nvSpPr>
        <p:spPr>
          <a:xfrm>
            <a:off x="264730" y="6291196"/>
            <a:ext cx="99901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A79"/>
              </a:buClr>
              <a:buSzPct val="140000"/>
              <a:buFontTx/>
              <a:buNone/>
              <a:tabLst/>
              <a:defRPr/>
            </a:pPr>
            <a:r>
              <a:rPr kumimoji="0" lang="it-IT" sz="1000" b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Base campione: </a:t>
            </a:r>
            <a:r>
              <a:rPr kumimoji="0" lang="it-IT" sz="1000" b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801 casi. </a:t>
            </a:r>
            <a:r>
              <a:rPr kumimoji="0" lang="it-IT" sz="1000" b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I dati sono riportati all’universo.	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65EC903-390B-F48A-5E6B-50D4BD1E607A}"/>
              </a:ext>
            </a:extLst>
          </p:cNvPr>
          <p:cNvSpPr txBox="1"/>
          <p:nvPr/>
        </p:nvSpPr>
        <p:spPr>
          <a:xfrm>
            <a:off x="335360" y="1382097"/>
            <a:ext cx="11627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800" b="0">
                <a:solidFill>
                  <a:prstClr val="black"/>
                </a:solidFill>
                <a:latin typeface="Century Gothic" panose="020B0502020202020204" pitchFamily="34" charset="0"/>
                <a:cs typeface="Arial"/>
              </a:rPr>
              <a:t>Quanto ritiene grave il problema dell’esposizione delle imprese come la Sua al rischio di fenomeni di microcriminalità (furti, atti di vandalismo, rapine etc.)? 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DC2AD06-5F26-5C6E-63CE-A7243CD009F2}"/>
              </a:ext>
            </a:extLst>
          </p:cNvPr>
          <p:cNvSpPr txBox="1">
            <a:spLocks/>
          </p:cNvSpPr>
          <p:nvPr/>
        </p:nvSpPr>
        <p:spPr>
          <a:xfrm>
            <a:off x="335360" y="248643"/>
            <a:ext cx="11593288" cy="1086548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kumimoji="0" lang="it-IT" sz="2200" b="1" i="0" u="none" strike="noStrike" kern="1200" cap="none" spc="0" normalizeH="0" baseline="0" noProof="0" dirty="0">
                <a:ln>
                  <a:noFill/>
                </a:ln>
                <a:solidFill>
                  <a:srgbClr val="203864"/>
                </a:solidFill>
                <a:effectLst/>
                <a:uLnTx/>
                <a:uFillTx/>
                <a:latin typeface="Century Gothic" panose="020B0502020202020204" pitchFamily="34" charset="0"/>
                <a:ea typeface="MS PGothic" charset="0"/>
                <a:cs typeface="Arial"/>
              </a:rPr>
              <a:t>Percezione dei livelli di sicurezza </a:t>
            </a:r>
            <a:r>
              <a:rPr lang="it-IT" sz="2200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| </a:t>
            </a:r>
            <a:r>
              <a:rPr lang="it-IT" sz="2200" dirty="0">
                <a:latin typeface="Century Gothic" panose="020B0502020202020204" pitchFamily="34" charset="0"/>
                <a:ea typeface="+mj-ea"/>
                <a:cs typeface="Arial"/>
              </a:rPr>
              <a:t>Il problema dell’esposizione delle imprese ai fenomeni di microcriminalità viene percepito come particolarmente grave (</a:t>
            </a:r>
            <a:r>
              <a:rPr lang="it-IT" sz="2200" dirty="0" err="1">
                <a:latin typeface="Century Gothic" panose="020B0502020202020204" pitchFamily="34" charset="0"/>
                <a:ea typeface="+mj-ea"/>
                <a:cs typeface="Arial"/>
              </a:rPr>
              <a:t>molto+abbastanza</a:t>
            </a:r>
            <a:r>
              <a:rPr lang="it-IT" sz="2200" dirty="0">
                <a:latin typeface="Century Gothic" panose="020B0502020202020204" pitchFamily="34" charset="0"/>
                <a:ea typeface="+mj-ea"/>
                <a:cs typeface="Arial"/>
              </a:rPr>
              <a:t>) nelle province di Livorno, Firenze e Arezzo.</a:t>
            </a:r>
            <a:endParaRPr lang="it-IT" sz="2200" b="0" dirty="0">
              <a:latin typeface="Century Gothic" panose="020B0502020202020204" pitchFamily="34" charset="0"/>
              <a:ea typeface="+mj-ea"/>
              <a:cs typeface="Arial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39D90CB7-B0B9-8B94-EC5C-744EBFCD4452}"/>
              </a:ext>
            </a:extLst>
          </p:cNvPr>
          <p:cNvSpPr/>
          <p:nvPr/>
        </p:nvSpPr>
        <p:spPr bwMode="auto">
          <a:xfrm>
            <a:off x="0" y="-1"/>
            <a:ext cx="12192000" cy="271901"/>
          </a:xfrm>
          <a:prstGeom prst="rect">
            <a:avLst/>
          </a:prstGeom>
          <a:solidFill>
            <a:srgbClr val="C0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200">
                <a:solidFill>
                  <a:srgbClr val="FFFFFF"/>
                </a:solidFill>
                <a:latin typeface="Century Gothic" panose="020B0502020202020204" pitchFamily="34" charset="0"/>
                <a:ea typeface="MS PGothic" charset="0"/>
              </a:rPr>
              <a:t>LEGALITÁ E SICUREZZA</a:t>
            </a:r>
            <a:endParaRPr kumimoji="0" lang="it-IT" sz="120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MS PGothic" charset="0"/>
            </a:endParaRPr>
          </a:p>
        </p:txBody>
      </p:sp>
      <p:graphicFrame>
        <p:nvGraphicFramePr>
          <p:cNvPr id="16" name="Tabella 15">
            <a:extLst>
              <a:ext uri="{FF2B5EF4-FFF2-40B4-BE49-F238E27FC236}">
                <a16:creationId xmlns:a16="http://schemas.microsoft.com/office/drawing/2014/main" id="{52351AE7-F293-4379-3D91-D50EB40579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572245"/>
              </p:ext>
            </p:extLst>
          </p:nvPr>
        </p:nvGraphicFramePr>
        <p:xfrm>
          <a:off x="264160" y="2489951"/>
          <a:ext cx="2924340" cy="294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4340">
                  <a:extLst>
                    <a:ext uri="{9D8B030D-6E8A-4147-A177-3AD203B41FA5}">
                      <a16:colId xmlns:a16="http://schemas.microsoft.com/office/drawing/2014/main" val="4155391786"/>
                    </a:ext>
                  </a:extLst>
                </a:gridCol>
              </a:tblGrid>
              <a:tr h="29418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Livorno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983323"/>
                  </a:ext>
                </a:extLst>
              </a:tr>
            </a:tbl>
          </a:graphicData>
        </a:graphic>
      </p:graphicFrame>
      <p:graphicFrame>
        <p:nvGraphicFramePr>
          <p:cNvPr id="21" name="Tabella 20">
            <a:extLst>
              <a:ext uri="{FF2B5EF4-FFF2-40B4-BE49-F238E27FC236}">
                <a16:creationId xmlns:a16="http://schemas.microsoft.com/office/drawing/2014/main" id="{D4657833-E369-F876-EBEE-361E02B401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184785"/>
              </p:ext>
            </p:extLst>
          </p:nvPr>
        </p:nvGraphicFramePr>
        <p:xfrm>
          <a:off x="264160" y="2845551"/>
          <a:ext cx="2924340" cy="294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4340">
                  <a:extLst>
                    <a:ext uri="{9D8B030D-6E8A-4147-A177-3AD203B41FA5}">
                      <a16:colId xmlns:a16="http://schemas.microsoft.com/office/drawing/2014/main" val="4155391786"/>
                    </a:ext>
                  </a:extLst>
                </a:gridCol>
              </a:tblGrid>
              <a:tr h="29418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Firenze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983323"/>
                  </a:ext>
                </a:extLst>
              </a:tr>
            </a:tbl>
          </a:graphicData>
        </a:graphic>
      </p:graphicFrame>
      <p:graphicFrame>
        <p:nvGraphicFramePr>
          <p:cNvPr id="22" name="Tabella 21">
            <a:extLst>
              <a:ext uri="{FF2B5EF4-FFF2-40B4-BE49-F238E27FC236}">
                <a16:creationId xmlns:a16="http://schemas.microsoft.com/office/drawing/2014/main" id="{33730C34-A885-95E9-861D-7A8A44FA13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266220"/>
              </p:ext>
            </p:extLst>
          </p:nvPr>
        </p:nvGraphicFramePr>
        <p:xfrm>
          <a:off x="264160" y="3221471"/>
          <a:ext cx="2924340" cy="294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4340">
                  <a:extLst>
                    <a:ext uri="{9D8B030D-6E8A-4147-A177-3AD203B41FA5}">
                      <a16:colId xmlns:a16="http://schemas.microsoft.com/office/drawing/2014/main" val="4155391786"/>
                    </a:ext>
                  </a:extLst>
                </a:gridCol>
              </a:tblGrid>
              <a:tr h="29418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Arezzo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983323"/>
                  </a:ext>
                </a:extLst>
              </a:tr>
            </a:tbl>
          </a:graphicData>
        </a:graphic>
      </p:graphicFrame>
      <p:graphicFrame>
        <p:nvGraphicFramePr>
          <p:cNvPr id="28" name="Tabella 27">
            <a:extLst>
              <a:ext uri="{FF2B5EF4-FFF2-40B4-BE49-F238E27FC236}">
                <a16:creationId xmlns:a16="http://schemas.microsoft.com/office/drawing/2014/main" id="{8B47FFBA-6402-7093-D1AF-51EF3D0ED1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38881"/>
              </p:ext>
            </p:extLst>
          </p:nvPr>
        </p:nvGraphicFramePr>
        <p:xfrm>
          <a:off x="264160" y="3587231"/>
          <a:ext cx="2924340" cy="294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4340">
                  <a:extLst>
                    <a:ext uri="{9D8B030D-6E8A-4147-A177-3AD203B41FA5}">
                      <a16:colId xmlns:a16="http://schemas.microsoft.com/office/drawing/2014/main" val="4155391786"/>
                    </a:ext>
                  </a:extLst>
                </a:gridCol>
              </a:tblGrid>
              <a:tr h="29418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Prato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983323"/>
                  </a:ext>
                </a:extLst>
              </a:tr>
            </a:tbl>
          </a:graphicData>
        </a:graphic>
      </p:graphicFrame>
      <p:graphicFrame>
        <p:nvGraphicFramePr>
          <p:cNvPr id="30" name="Tabella 29">
            <a:extLst>
              <a:ext uri="{FF2B5EF4-FFF2-40B4-BE49-F238E27FC236}">
                <a16:creationId xmlns:a16="http://schemas.microsoft.com/office/drawing/2014/main" id="{2F55DBC3-A265-F849-1928-EF67E469E6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741163"/>
              </p:ext>
            </p:extLst>
          </p:nvPr>
        </p:nvGraphicFramePr>
        <p:xfrm>
          <a:off x="264160" y="3952991"/>
          <a:ext cx="2924340" cy="294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4340">
                  <a:extLst>
                    <a:ext uri="{9D8B030D-6E8A-4147-A177-3AD203B41FA5}">
                      <a16:colId xmlns:a16="http://schemas.microsoft.com/office/drawing/2014/main" val="4155391786"/>
                    </a:ext>
                  </a:extLst>
                </a:gridCol>
              </a:tblGrid>
              <a:tr h="29418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Grosseto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983323"/>
                  </a:ext>
                </a:extLst>
              </a:tr>
            </a:tbl>
          </a:graphicData>
        </a:graphic>
      </p:graphicFrame>
      <p:graphicFrame>
        <p:nvGraphicFramePr>
          <p:cNvPr id="32" name="Tabella 31">
            <a:extLst>
              <a:ext uri="{FF2B5EF4-FFF2-40B4-BE49-F238E27FC236}">
                <a16:creationId xmlns:a16="http://schemas.microsoft.com/office/drawing/2014/main" id="{6ED79DF7-E0DE-46FF-4C75-63E6C95575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388641"/>
              </p:ext>
            </p:extLst>
          </p:nvPr>
        </p:nvGraphicFramePr>
        <p:xfrm>
          <a:off x="264160" y="4318751"/>
          <a:ext cx="2924340" cy="294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4340">
                  <a:extLst>
                    <a:ext uri="{9D8B030D-6E8A-4147-A177-3AD203B41FA5}">
                      <a16:colId xmlns:a16="http://schemas.microsoft.com/office/drawing/2014/main" val="4155391786"/>
                    </a:ext>
                  </a:extLst>
                </a:gridCol>
              </a:tblGrid>
              <a:tr h="29418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Pisa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983323"/>
                  </a:ext>
                </a:extLst>
              </a:tr>
            </a:tbl>
          </a:graphicData>
        </a:graphic>
      </p:graphicFrame>
      <p:graphicFrame>
        <p:nvGraphicFramePr>
          <p:cNvPr id="33" name="Tabella 32">
            <a:extLst>
              <a:ext uri="{FF2B5EF4-FFF2-40B4-BE49-F238E27FC236}">
                <a16:creationId xmlns:a16="http://schemas.microsoft.com/office/drawing/2014/main" id="{973C35D8-4BCA-1406-9D5E-4F5FD0390B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337994"/>
              </p:ext>
            </p:extLst>
          </p:nvPr>
        </p:nvGraphicFramePr>
        <p:xfrm>
          <a:off x="264160" y="4704831"/>
          <a:ext cx="2924340" cy="294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4340">
                  <a:extLst>
                    <a:ext uri="{9D8B030D-6E8A-4147-A177-3AD203B41FA5}">
                      <a16:colId xmlns:a16="http://schemas.microsoft.com/office/drawing/2014/main" val="4155391786"/>
                    </a:ext>
                  </a:extLst>
                </a:gridCol>
              </a:tblGrid>
              <a:tr h="29418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Siena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983323"/>
                  </a:ext>
                </a:extLst>
              </a:tr>
            </a:tbl>
          </a:graphicData>
        </a:graphic>
      </p:graphicFrame>
      <p:graphicFrame>
        <p:nvGraphicFramePr>
          <p:cNvPr id="34" name="Tabella 33">
            <a:extLst>
              <a:ext uri="{FF2B5EF4-FFF2-40B4-BE49-F238E27FC236}">
                <a16:creationId xmlns:a16="http://schemas.microsoft.com/office/drawing/2014/main" id="{39113FB8-616C-AFDB-8D4F-497FCEBA39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679029"/>
              </p:ext>
            </p:extLst>
          </p:nvPr>
        </p:nvGraphicFramePr>
        <p:xfrm>
          <a:off x="264160" y="5080751"/>
          <a:ext cx="2924340" cy="294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4340">
                  <a:extLst>
                    <a:ext uri="{9D8B030D-6E8A-4147-A177-3AD203B41FA5}">
                      <a16:colId xmlns:a16="http://schemas.microsoft.com/office/drawing/2014/main" val="4155391786"/>
                    </a:ext>
                  </a:extLst>
                </a:gridCol>
              </a:tblGrid>
              <a:tr h="29418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Massa-Carrara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983323"/>
                  </a:ext>
                </a:extLst>
              </a:tr>
            </a:tbl>
          </a:graphicData>
        </a:graphic>
      </p:graphicFrame>
      <p:graphicFrame>
        <p:nvGraphicFramePr>
          <p:cNvPr id="35" name="Tabella 34">
            <a:extLst>
              <a:ext uri="{FF2B5EF4-FFF2-40B4-BE49-F238E27FC236}">
                <a16:creationId xmlns:a16="http://schemas.microsoft.com/office/drawing/2014/main" id="{EF6A58CE-6347-250A-AD2D-7058412DAD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104210"/>
              </p:ext>
            </p:extLst>
          </p:nvPr>
        </p:nvGraphicFramePr>
        <p:xfrm>
          <a:off x="264160" y="5446511"/>
          <a:ext cx="2924340" cy="294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4340">
                  <a:extLst>
                    <a:ext uri="{9D8B030D-6E8A-4147-A177-3AD203B41FA5}">
                      <a16:colId xmlns:a16="http://schemas.microsoft.com/office/drawing/2014/main" val="4155391786"/>
                    </a:ext>
                  </a:extLst>
                </a:gridCol>
              </a:tblGrid>
              <a:tr h="29418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Lucca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983323"/>
                  </a:ext>
                </a:extLst>
              </a:tr>
            </a:tbl>
          </a:graphicData>
        </a:graphic>
      </p:graphicFrame>
      <p:graphicFrame>
        <p:nvGraphicFramePr>
          <p:cNvPr id="36" name="Tabella 35">
            <a:extLst>
              <a:ext uri="{FF2B5EF4-FFF2-40B4-BE49-F238E27FC236}">
                <a16:creationId xmlns:a16="http://schemas.microsoft.com/office/drawing/2014/main" id="{21FB8256-AB6F-883E-F01E-1E0D9008EB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151745"/>
              </p:ext>
            </p:extLst>
          </p:nvPr>
        </p:nvGraphicFramePr>
        <p:xfrm>
          <a:off x="264160" y="5812271"/>
          <a:ext cx="2924340" cy="294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4340">
                  <a:extLst>
                    <a:ext uri="{9D8B030D-6E8A-4147-A177-3AD203B41FA5}">
                      <a16:colId xmlns:a16="http://schemas.microsoft.com/office/drawing/2014/main" val="4155391786"/>
                    </a:ext>
                  </a:extLst>
                </a:gridCol>
              </a:tblGrid>
              <a:tr h="29418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Pistoia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983323"/>
                  </a:ext>
                </a:extLst>
              </a:tr>
            </a:tbl>
          </a:graphicData>
        </a:graphic>
      </p:graphicFrame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9DC15E3C-9B3B-0226-7D3A-E1BE17EBD7FD}"/>
              </a:ext>
            </a:extLst>
          </p:cNvPr>
          <p:cNvSpPr txBox="1"/>
          <p:nvPr/>
        </p:nvSpPr>
        <p:spPr>
          <a:xfrm>
            <a:off x="2407920" y="2073085"/>
            <a:ext cx="5882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>
                <a:latin typeface="Century Gothic" panose="020B0502020202020204" pitchFamily="34" charset="0"/>
              </a:rPr>
              <a:t>Somma delle percentuali «Molto» e «Abbastanza»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D08539D-26EA-54FD-DF19-A6969330EEC0}"/>
              </a:ext>
            </a:extLst>
          </p:cNvPr>
          <p:cNvSpPr txBox="1"/>
          <p:nvPr/>
        </p:nvSpPr>
        <p:spPr>
          <a:xfrm>
            <a:off x="8714174" y="4581512"/>
            <a:ext cx="1521792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solidFill>
                  <a:schemeClr val="bg1"/>
                </a:solidFill>
                <a:latin typeface="Century Gothic" panose="020B0502020202020204" pitchFamily="34" charset="0"/>
              </a:rPr>
              <a:t>68,6</a:t>
            </a:r>
            <a:r>
              <a:rPr lang="it-IT" sz="3200" dirty="0">
                <a:solidFill>
                  <a:schemeClr val="bg1"/>
                </a:solidFill>
                <a:latin typeface="Century Gothic" panose="020B0502020202020204" pitchFamily="34" charset="0"/>
              </a:rPr>
              <a:t>%</a:t>
            </a:r>
            <a:endParaRPr lang="it-IT" sz="3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F197B4C-C3F5-CDB4-2BA9-D964F5D3F5DC}"/>
              </a:ext>
            </a:extLst>
          </p:cNvPr>
          <p:cNvSpPr txBox="1"/>
          <p:nvPr/>
        </p:nvSpPr>
        <p:spPr>
          <a:xfrm>
            <a:off x="8853524" y="4233223"/>
            <a:ext cx="12580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latin typeface="Century Gothic" panose="020B0502020202020204" pitchFamily="34" charset="0"/>
              </a:rPr>
              <a:t>Media</a:t>
            </a:r>
          </a:p>
        </p:txBody>
      </p:sp>
    </p:spTree>
    <p:extLst>
      <p:ext uri="{BB962C8B-B14F-4D97-AF65-F5344CB8AC3E}">
        <p14:creationId xmlns:p14="http://schemas.microsoft.com/office/powerpoint/2010/main" val="399662462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BE6587-FE5B-D2AF-D149-945471217A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4D5A5314-53E7-7EB7-353A-A5F74360A9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060330"/>
              </p:ext>
            </p:extLst>
          </p:nvPr>
        </p:nvGraphicFramePr>
        <p:xfrm>
          <a:off x="-26939" y="2224648"/>
          <a:ext cx="6022488" cy="4010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22488">
                  <a:extLst>
                    <a:ext uri="{9D8B030D-6E8A-4147-A177-3AD203B41FA5}">
                      <a16:colId xmlns:a16="http://schemas.microsoft.com/office/drawing/2014/main" val="4155391786"/>
                    </a:ext>
                  </a:extLst>
                </a:gridCol>
              </a:tblGrid>
              <a:tr h="668437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Sporgere denuncia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983323"/>
                  </a:ext>
                </a:extLst>
              </a:tr>
              <a:tr h="668437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Segnalare informalmente la situazione alle forze dell’ordine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6921018"/>
                  </a:ext>
                </a:extLst>
              </a:tr>
              <a:tr h="668437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Rivolgersi ad associazioni impegnate nel contrasto alla criminalità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57069"/>
                  </a:ext>
                </a:extLst>
              </a:tr>
              <a:tr h="668437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Rivolgersi alla propria associazione di categorie e/o cercare l’appoggio di altri imprenditori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2457159"/>
                  </a:ext>
                </a:extLst>
              </a:tr>
              <a:tr h="668437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Altro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4876391"/>
                  </a:ext>
                </a:extLst>
              </a:tr>
              <a:tr h="668437"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u="none" strike="noStrike" kern="120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Niente, sarebbe inutile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2533580"/>
                  </a:ext>
                </a:extLst>
              </a:tr>
            </a:tbl>
          </a:graphicData>
        </a:graphic>
      </p:graphicFrame>
      <p:sp>
        <p:nvSpPr>
          <p:cNvPr id="4" name="btfpLayoutConfig" hidden="1">
            <a:extLst>
              <a:ext uri="{FF2B5EF4-FFF2-40B4-BE49-F238E27FC236}">
                <a16:creationId xmlns:a16="http://schemas.microsoft.com/office/drawing/2014/main" id="{0F4CB1A9-F23A-FF18-F39D-E01F8264E4E0}"/>
              </a:ext>
            </a:extLst>
          </p:cNvPr>
          <p:cNvSpPr txBox="1"/>
          <p:nvPr/>
        </p:nvSpPr>
        <p:spPr>
          <a:xfrm>
            <a:off x="16934" y="16933"/>
            <a:ext cx="11853333" cy="11278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3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alpha val="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Arial"/>
              </a:rPr>
              <a:t>overall_1_132011002193255441 columns_1_132011002193255441 50_0_132011092182416959 52_1_132011092182416959 69_0_132011093215249131 70_0_132011093242872830 71_0_132011093338424163 72_0_132011093503736795 73_0_132011093503736795 76_0_132011093563752644 77_0_132011093834278523 78_0_132011093922192518 79_0_132011094007440875 80_0_132011094075376047 81_0_132011094175676276 108_1_132011103571698851 </a:t>
            </a:r>
            <a:endParaRPr kumimoji="0" lang="it-IT" sz="133" b="0" i="0" u="none" strike="noStrike" kern="1200" cap="none" spc="0" normalizeH="0" baseline="0" noProof="0">
              <a:ln>
                <a:noFill/>
              </a:ln>
              <a:solidFill>
                <a:srgbClr val="FFFFFF">
                  <a:alpha val="0"/>
                </a:srgbClr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Arial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42E75467-541E-CF6A-1273-60B196D37D13}"/>
              </a:ext>
            </a:extLst>
          </p:cNvPr>
          <p:cNvSpPr txBox="1"/>
          <p:nvPr/>
        </p:nvSpPr>
        <p:spPr>
          <a:xfrm>
            <a:off x="264730" y="6291196"/>
            <a:ext cx="99901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A79"/>
              </a:buClr>
              <a:buSzPct val="140000"/>
              <a:buFontTx/>
              <a:buNone/>
              <a:tabLst/>
              <a:defRPr/>
            </a:pPr>
            <a:r>
              <a:rPr kumimoji="0" lang="it-IT" sz="1000" b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Base campione:</a:t>
            </a:r>
            <a:r>
              <a:rPr kumimoji="0" lang="it-IT" sz="1000" b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 801 casi. </a:t>
            </a:r>
            <a:r>
              <a:rPr lang="it-IT" altLang="it-IT" sz="1000">
                <a:latin typeface="Century Gothic"/>
                <a:ea typeface="MS PGothic"/>
              </a:rPr>
              <a:t>La somma dei valori è diversa da 100 perché erano ammesse risposte multiple. </a:t>
            </a:r>
            <a:r>
              <a:rPr kumimoji="0" lang="it-IT" sz="1000" b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I dati sono riportati all’universo.	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C03501A-3B17-EE27-93B3-2D1266851A4B}"/>
              </a:ext>
            </a:extLst>
          </p:cNvPr>
          <p:cNvSpPr txBox="1"/>
          <p:nvPr/>
        </p:nvSpPr>
        <p:spPr>
          <a:xfrm>
            <a:off x="335360" y="1735080"/>
            <a:ext cx="11627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800" b="0" dirty="0">
                <a:solidFill>
                  <a:prstClr val="black"/>
                </a:solidFill>
                <a:latin typeface="Century Gothic" panose="020B0502020202020204" pitchFamily="34" charset="0"/>
                <a:cs typeface="Arial"/>
              </a:rPr>
              <a:t>A Suo avviso, cosa dovrebbe fare un imprenditore trovandosi in una delle situazioni delle quali abbiamo parlato?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MS PGothic" pitchFamily="34" charset="-128"/>
              <a:cs typeface="Arial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B8E1C30-F693-3F93-49C4-C00CCE215745}"/>
              </a:ext>
            </a:extLst>
          </p:cNvPr>
          <p:cNvSpPr txBox="1">
            <a:spLocks/>
          </p:cNvSpPr>
          <p:nvPr/>
        </p:nvSpPr>
        <p:spPr>
          <a:xfrm>
            <a:off x="264730" y="248643"/>
            <a:ext cx="11663918" cy="1425102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Legalità e sicurezza| </a:t>
            </a:r>
            <a:r>
              <a:rPr lang="it-IT" sz="2200" dirty="0">
                <a:latin typeface="Century Gothic" panose="020B0502020202020204" pitchFamily="34" charset="0"/>
                <a:ea typeface="+mj-ea"/>
                <a:cs typeface="Arial"/>
              </a:rPr>
              <a:t>Per il 69,2% dei casi gli imprenditori ritengono che fenomeni di criminalità quali gli atteggiamenti molesti, atti vandalismo etc., debbano essere denunciati, per il 30,8% che debbano essere segnalati. Appena il 3,6% crede non si possa far nulla perché sarebbe inutile. </a:t>
            </a:r>
            <a:endParaRPr lang="it-IT" sz="2200" b="0" dirty="0">
              <a:latin typeface="Century Gothic" panose="020B0502020202020204" pitchFamily="34" charset="0"/>
              <a:ea typeface="+mj-ea"/>
              <a:cs typeface="Arial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47F9419B-BEF5-0D19-20BC-1383F3490C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6105" y="2099733"/>
            <a:ext cx="5645975" cy="4325923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51E93B6F-43F8-9C39-A30B-CD5E25765C1B}"/>
              </a:ext>
            </a:extLst>
          </p:cNvPr>
          <p:cNvSpPr/>
          <p:nvPr/>
        </p:nvSpPr>
        <p:spPr bwMode="auto">
          <a:xfrm>
            <a:off x="0" y="-1"/>
            <a:ext cx="12192000" cy="271901"/>
          </a:xfrm>
          <a:prstGeom prst="rect">
            <a:avLst/>
          </a:prstGeom>
          <a:solidFill>
            <a:srgbClr val="C0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200">
                <a:solidFill>
                  <a:srgbClr val="FFFFFF"/>
                </a:solidFill>
                <a:latin typeface="Century Gothic" panose="020B0502020202020204" pitchFamily="34" charset="0"/>
                <a:ea typeface="MS PGothic" charset="0"/>
              </a:rPr>
              <a:t>LEGALITÁ E SICUREZZA</a:t>
            </a:r>
            <a:endParaRPr kumimoji="0" lang="it-IT" sz="120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MS PGothic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E71CBA2-9A66-FAEC-230A-7E2A2000C537}"/>
              </a:ext>
            </a:extLst>
          </p:cNvPr>
          <p:cNvSpPr txBox="1"/>
          <p:nvPr/>
        </p:nvSpPr>
        <p:spPr>
          <a:xfrm>
            <a:off x="10841093" y="2355827"/>
            <a:ext cx="111685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400" b="0" dirty="0">
                <a:latin typeface="Century Gothic" panose="020B0502020202020204" pitchFamily="34" charset="0"/>
              </a:rPr>
              <a:t>69,2%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CAF0867-4C17-A590-D4D9-36A367FCD063}"/>
              </a:ext>
            </a:extLst>
          </p:cNvPr>
          <p:cNvSpPr txBox="1"/>
          <p:nvPr/>
        </p:nvSpPr>
        <p:spPr>
          <a:xfrm>
            <a:off x="8922129" y="3042428"/>
            <a:ext cx="111685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400" b="0" dirty="0">
                <a:latin typeface="Century Gothic" panose="020B0502020202020204" pitchFamily="34" charset="0"/>
              </a:rPr>
              <a:t>30,8%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D6A8933B-8D9B-A5C6-AABE-4B83E048E7F8}"/>
              </a:ext>
            </a:extLst>
          </p:cNvPr>
          <p:cNvSpPr txBox="1"/>
          <p:nvPr/>
        </p:nvSpPr>
        <p:spPr>
          <a:xfrm>
            <a:off x="7113649" y="3695796"/>
            <a:ext cx="111685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400" b="0">
                <a:latin typeface="Century Gothic" panose="020B0502020202020204" pitchFamily="34" charset="0"/>
              </a:rPr>
              <a:t>15,8%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5D2A93C-B0E3-9508-350C-5A2B0A6EBA05}"/>
              </a:ext>
            </a:extLst>
          </p:cNvPr>
          <p:cNvSpPr txBox="1"/>
          <p:nvPr/>
        </p:nvSpPr>
        <p:spPr>
          <a:xfrm>
            <a:off x="7062849" y="4364668"/>
            <a:ext cx="111685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400" b="0">
                <a:latin typeface="Century Gothic" panose="020B0502020202020204" pitchFamily="34" charset="0"/>
              </a:rPr>
              <a:t>15,4%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BB1DC89E-0A7F-8B91-6ABC-4EFA0651242F}"/>
              </a:ext>
            </a:extLst>
          </p:cNvPr>
          <p:cNvSpPr txBox="1"/>
          <p:nvPr/>
        </p:nvSpPr>
        <p:spPr>
          <a:xfrm>
            <a:off x="6636998" y="5020342"/>
            <a:ext cx="111685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400" b="0">
                <a:latin typeface="Century Gothic" panose="020B0502020202020204" pitchFamily="34" charset="0"/>
              </a:rPr>
              <a:t>8,8%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5B371F89-0049-9A24-A9B1-9F86AEAC8BBC}"/>
              </a:ext>
            </a:extLst>
          </p:cNvPr>
          <p:cNvSpPr txBox="1"/>
          <p:nvPr/>
        </p:nvSpPr>
        <p:spPr>
          <a:xfrm>
            <a:off x="6300893" y="5707267"/>
            <a:ext cx="111685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400" b="0">
                <a:latin typeface="Century Gothic" panose="020B0502020202020204" pitchFamily="34" charset="0"/>
              </a:rPr>
              <a:t>3,6%</a:t>
            </a:r>
          </a:p>
        </p:txBody>
      </p:sp>
    </p:spTree>
    <p:extLst>
      <p:ext uri="{BB962C8B-B14F-4D97-AF65-F5344CB8AC3E}">
        <p14:creationId xmlns:p14="http://schemas.microsoft.com/office/powerpoint/2010/main" val="113134607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614071-5029-DD04-041B-7FC845AD65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tfpLayoutConfig" hidden="1">
            <a:extLst>
              <a:ext uri="{FF2B5EF4-FFF2-40B4-BE49-F238E27FC236}">
                <a16:creationId xmlns:a16="http://schemas.microsoft.com/office/drawing/2014/main" id="{030F6AAA-513D-FC39-D37B-E47B2A18E2DE}"/>
              </a:ext>
            </a:extLst>
          </p:cNvPr>
          <p:cNvSpPr txBox="1"/>
          <p:nvPr/>
        </p:nvSpPr>
        <p:spPr>
          <a:xfrm>
            <a:off x="16934" y="16933"/>
            <a:ext cx="11853333" cy="11278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3" b="0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alpha val="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Arial"/>
              </a:rPr>
              <a:t>overall_1_132011002193255441 columns_1_132011002193255441 50_0_132011092182416959 52_1_132011092182416959 69_0_132011093215249131 70_0_132011093242872830 71_0_132011093338424163 72_0_132011093503736795 73_0_132011093503736795 76_0_132011093563752644 77_0_132011093834278523 78_0_132011093922192518 79_0_132011094007440875 80_0_132011094075376047 81_0_132011094175676276 108_1_132011103571698851 </a:t>
            </a:r>
            <a:endParaRPr kumimoji="0" lang="it-IT" sz="133" b="0" i="0" u="none" strike="noStrike" kern="1200" cap="none" spc="0" normalizeH="0" baseline="0" noProof="0">
              <a:ln>
                <a:noFill/>
              </a:ln>
              <a:solidFill>
                <a:srgbClr val="FFFFFF">
                  <a:alpha val="0"/>
                </a:srgbClr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Arial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2C9130A9-E0F7-38A2-121B-43724A9D57D2}"/>
              </a:ext>
            </a:extLst>
          </p:cNvPr>
          <p:cNvSpPr txBox="1"/>
          <p:nvPr/>
        </p:nvSpPr>
        <p:spPr>
          <a:xfrm>
            <a:off x="264730" y="6291196"/>
            <a:ext cx="99901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A79"/>
              </a:buClr>
              <a:buSzPct val="140000"/>
              <a:buFontTx/>
              <a:buNone/>
              <a:tabLst/>
              <a:defRPr/>
            </a:pPr>
            <a:r>
              <a:rPr kumimoji="0" lang="it-IT" sz="1000" b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Base campione: </a:t>
            </a:r>
            <a:r>
              <a:rPr kumimoji="0" lang="it-IT" sz="1000" b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801 casi. </a:t>
            </a:r>
            <a:r>
              <a:rPr kumimoji="0" lang="it-IT" sz="1000" b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itchFamily="34" charset="-128"/>
                <a:cs typeface="Arial" panose="020B0604020202020204" pitchFamily="34" charset="0"/>
              </a:rPr>
              <a:t>I dati sono riportati all’universo.	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2B5CA89-299A-6A2B-A2C9-BDE091C78670}"/>
              </a:ext>
            </a:extLst>
          </p:cNvPr>
          <p:cNvSpPr txBox="1"/>
          <p:nvPr/>
        </p:nvSpPr>
        <p:spPr>
          <a:xfrm>
            <a:off x="335360" y="1785880"/>
            <a:ext cx="11627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800" b="0">
                <a:solidFill>
                  <a:prstClr val="black"/>
                </a:solidFill>
                <a:latin typeface="Century Gothic" panose="020B0502020202020204" pitchFamily="34" charset="0"/>
                <a:cs typeface="Arial"/>
              </a:rPr>
              <a:t>Come valuta la presenza delle forze dell’ordine nella zona dove risiede la Sua impresa al fine di contrastare i fenomeni di microcriminalità? </a:t>
            </a: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MS PGothic" pitchFamily="34" charset="-128"/>
              <a:cs typeface="Arial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6286BEC-72A0-137C-A307-E560511355CE}"/>
              </a:ext>
            </a:extLst>
          </p:cNvPr>
          <p:cNvSpPr txBox="1">
            <a:spLocks/>
          </p:cNvSpPr>
          <p:nvPr/>
        </p:nvSpPr>
        <p:spPr>
          <a:xfrm>
            <a:off x="152400" y="248643"/>
            <a:ext cx="11776248" cy="1086548"/>
          </a:xfrm>
          <a:prstGeom prst="rect">
            <a:avLst/>
          </a:prstGeom>
        </p:spPr>
        <p:txBody>
          <a:bodyPr wrap="square" lIns="67500" tIns="35100" rIns="67500" bIns="35100">
            <a:spAutoFit/>
          </a:bodyPr>
          <a:lstStyle/>
          <a:p>
            <a:pPr>
              <a:defRPr/>
            </a:pPr>
            <a:r>
              <a:rPr lang="it-IT" sz="2200" dirty="0">
                <a:solidFill>
                  <a:srgbClr val="203864"/>
                </a:solidFill>
                <a:latin typeface="Century Gothic" panose="020B0502020202020204" pitchFamily="34" charset="0"/>
                <a:ea typeface="+mj-ea"/>
                <a:cs typeface="Arial"/>
              </a:rPr>
              <a:t>Legalità e sicurezza| </a:t>
            </a:r>
            <a:r>
              <a:rPr lang="it-IT" sz="2200" dirty="0">
                <a:latin typeface="Century Gothic" panose="020B0502020202020204" pitchFamily="34" charset="0"/>
                <a:ea typeface="+mj-ea"/>
                <a:cs typeface="Arial"/>
              </a:rPr>
              <a:t>La presenza delle Forze dell’Ordine nella zona in cui operano gli imprenditori viene valutata come del tutto o abbastanza adeguata dal 47,3%, il restante 52,7% la ritiene abbastanza o totalmente inadeguata.</a:t>
            </a:r>
            <a:endParaRPr lang="it-IT" sz="2200" b="0" dirty="0">
              <a:latin typeface="Century Gothic" panose="020B0502020202020204" pitchFamily="34" charset="0"/>
              <a:ea typeface="+mj-ea"/>
              <a:cs typeface="Arial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728DDDA0-2696-C802-9F48-5ED6DF749A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9343" y="2004216"/>
            <a:ext cx="9479280" cy="4556760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946FAAA2-71B0-9BE5-D2F2-053B4C8D7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1497" y="5435108"/>
            <a:ext cx="2262913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it-IT" altLang="ja-JP" sz="1600" i="1">
                <a:latin typeface="Century Gothic" panose="020B0502020202020204" pitchFamily="34" charset="0"/>
              </a:rPr>
              <a:t>Abbastanza inadeguata</a:t>
            </a:r>
            <a:endParaRPr lang="it-IT" altLang="ja-JP" sz="1200" i="1">
              <a:latin typeface="Century Gothic" panose="020B050202020202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A4F5F41-F56B-788F-F253-A5A44C7AB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3999" y="5435108"/>
            <a:ext cx="1930641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it-IT" altLang="ja-JP" sz="1600" i="1">
                <a:latin typeface="Century Gothic" panose="020B0502020202020204" pitchFamily="34" charset="0"/>
              </a:rPr>
              <a:t>Abbastanza adeguata</a:t>
            </a:r>
            <a:endParaRPr lang="it-IT" altLang="ja-JP" sz="1200" i="1">
              <a:latin typeface="Century Gothic" panose="020B0502020202020204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4CD44FC2-34B0-BDED-2903-81304B8B0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1331" y="5435108"/>
            <a:ext cx="1930641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it-IT" altLang="ja-JP" sz="1600" i="1">
                <a:latin typeface="Century Gothic" panose="020B0502020202020204" pitchFamily="34" charset="0"/>
              </a:rPr>
              <a:t>Del tutto adeguata </a:t>
            </a:r>
            <a:endParaRPr lang="it-IT" altLang="ja-JP" sz="1200" i="1">
              <a:latin typeface="Century Gothic" panose="020B050202020202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F589E4BB-6265-0FB9-CADE-F3C7E14A3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7607" y="5435108"/>
            <a:ext cx="2262913" cy="58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it-IT" altLang="ja-JP" sz="1600" i="1">
                <a:latin typeface="Century Gothic" panose="020B0502020202020204" pitchFamily="34" charset="0"/>
              </a:rPr>
              <a:t>Totalmente inadeguata</a:t>
            </a:r>
            <a:endParaRPr lang="it-IT" altLang="ja-JP" sz="1200" i="1">
              <a:latin typeface="Century Gothic" panose="020B0502020202020204" pitchFamily="34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7878FA4-6977-1AF2-CDA0-5C9F4D55649F}"/>
              </a:ext>
            </a:extLst>
          </p:cNvPr>
          <p:cNvSpPr txBox="1"/>
          <p:nvPr/>
        </p:nvSpPr>
        <p:spPr>
          <a:xfrm>
            <a:off x="2387631" y="4694753"/>
            <a:ext cx="1052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>
                <a:solidFill>
                  <a:srgbClr val="548235"/>
                </a:solidFill>
                <a:latin typeface="Century Gothic" panose="020B0502020202020204" pitchFamily="34" charset="0"/>
              </a:rPr>
              <a:t>5,9%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6413450-08A2-147A-C0A5-535CBDA41F53}"/>
              </a:ext>
            </a:extLst>
          </p:cNvPr>
          <p:cNvSpPr txBox="1"/>
          <p:nvPr/>
        </p:nvSpPr>
        <p:spPr>
          <a:xfrm>
            <a:off x="4629586" y="2975126"/>
            <a:ext cx="1052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>
                <a:solidFill>
                  <a:srgbClr val="A9D18E"/>
                </a:solidFill>
                <a:latin typeface="Century Gothic" panose="020B0502020202020204" pitchFamily="34" charset="0"/>
              </a:rPr>
              <a:t>41,1%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6C5F2CBC-1570-8842-1818-31506B234B92}"/>
              </a:ext>
            </a:extLst>
          </p:cNvPr>
          <p:cNvSpPr txBox="1"/>
          <p:nvPr/>
        </p:nvSpPr>
        <p:spPr>
          <a:xfrm>
            <a:off x="6919784" y="2775296"/>
            <a:ext cx="1052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>
                <a:solidFill>
                  <a:srgbClr val="F04928"/>
                </a:solidFill>
                <a:latin typeface="Century Gothic" panose="020B0502020202020204" pitchFamily="34" charset="0"/>
              </a:rPr>
              <a:t>44,9%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4F21C31C-718B-9E0D-3E64-DEDE748A5B3B}"/>
              </a:ext>
            </a:extLst>
          </p:cNvPr>
          <p:cNvSpPr txBox="1"/>
          <p:nvPr/>
        </p:nvSpPr>
        <p:spPr>
          <a:xfrm>
            <a:off x="9220332" y="4581125"/>
            <a:ext cx="1052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>
                <a:solidFill>
                  <a:srgbClr val="C00000"/>
                </a:solidFill>
                <a:latin typeface="Century Gothic" panose="020B0502020202020204" pitchFamily="34" charset="0"/>
              </a:rPr>
              <a:t>8,1%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355966AA-5ED9-049B-04FA-3893652D6053}"/>
              </a:ext>
            </a:extLst>
          </p:cNvPr>
          <p:cNvSpPr/>
          <p:nvPr/>
        </p:nvSpPr>
        <p:spPr bwMode="auto">
          <a:xfrm>
            <a:off x="0" y="-1"/>
            <a:ext cx="12192000" cy="271901"/>
          </a:xfrm>
          <a:prstGeom prst="rect">
            <a:avLst/>
          </a:prstGeom>
          <a:solidFill>
            <a:srgbClr val="C0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200">
                <a:solidFill>
                  <a:srgbClr val="FFFFFF"/>
                </a:solidFill>
                <a:latin typeface="Century Gothic" panose="020B0502020202020204" pitchFamily="34" charset="0"/>
                <a:ea typeface="MS PGothic" charset="0"/>
              </a:rPr>
              <a:t>LEGALITÁ E SICUREZZA</a:t>
            </a:r>
            <a:endParaRPr kumimoji="0" lang="it-IT" sz="120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6400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R01">
  <a:themeElements>
    <a:clrScheme name="R0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0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99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99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0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0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0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0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0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0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0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0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0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0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0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ruttura personalizza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3A79"/>
        </a:soli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5c6b716-0425-4f49-8106-bd75fe522261">
      <Terms xmlns="http://schemas.microsoft.com/office/infopath/2007/PartnerControls"/>
    </lcf76f155ced4ddcb4097134ff3c332f>
    <TaxCatchAll xmlns="81861a9c-c0b3-44b7-a533-e877d0ae7b8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A6526C7E5BC5846B345C18484B35BCB" ma:contentTypeVersion="" ma:contentTypeDescription="Creare un nuovo documento." ma:contentTypeScope="" ma:versionID="55a6f507157a2df7966f012ade2be6a2">
  <xsd:schema xmlns:xsd="http://www.w3.org/2001/XMLSchema" xmlns:xs="http://www.w3.org/2001/XMLSchema" xmlns:p="http://schemas.microsoft.com/office/2006/metadata/properties" xmlns:ns2="65c6b716-0425-4f49-8106-bd75fe522261" xmlns:ns3="81861a9c-c0b3-44b7-a533-e877d0ae7b89" targetNamespace="http://schemas.microsoft.com/office/2006/metadata/properties" ma:root="true" ma:fieldsID="448cac9455ff969004d9b23210f30b11" ns2:_="" ns3:_="">
    <xsd:import namespace="65c6b716-0425-4f49-8106-bd75fe522261"/>
    <xsd:import namespace="81861a9c-c0b3-44b7-a533-e877d0ae7b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c6b716-0425-4f49-8106-bd75fe5222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Tag immagine" ma:readOnly="false" ma:fieldId="{5cf76f15-5ced-4ddc-b409-7134ff3c332f}" ma:taxonomyMulti="true" ma:sspId="4bc3dd2a-c45b-4be5-8aaa-c863fe20508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861a9c-c0b3-44b7-a533-e877d0ae7b89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ac443653-0928-4d06-b5ff-3af7bee9bd6a}" ma:internalName="TaxCatchAll" ma:showField="CatchAllData" ma:web="81861a9c-c0b3-44b7-a533-e877d0ae7b8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0CB6F4-0298-4C44-9649-398518D46920}">
  <ds:schemaRefs>
    <ds:schemaRef ds:uri="http://schemas.microsoft.com/office/2006/documentManagement/types"/>
    <ds:schemaRef ds:uri="http://purl.org/dc/dcmitype/"/>
    <ds:schemaRef ds:uri="http://purl.org/dc/terms/"/>
    <ds:schemaRef ds:uri="65c6b716-0425-4f49-8106-bd75fe522261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81861a9c-c0b3-44b7-a533-e877d0ae7b89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9AD38A7-285C-4797-9938-B60F649758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5FFC72-88DE-4321-B89F-2738D0EA01B1}">
  <ds:schemaRefs>
    <ds:schemaRef ds:uri="65c6b716-0425-4f49-8106-bd75fe522261"/>
    <ds:schemaRef ds:uri="81861a9c-c0b3-44b7-a533-e877d0ae7b8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485</TotalTime>
  <Words>2477</Words>
  <Application>Microsoft Office PowerPoint</Application>
  <PresentationFormat>Widescreen</PresentationFormat>
  <Paragraphs>277</Paragraphs>
  <Slides>17</Slides>
  <Notes>16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17</vt:i4>
      </vt:variant>
    </vt:vector>
  </HeadingPairs>
  <TitlesOfParts>
    <vt:vector size="23" baseType="lpstr">
      <vt:lpstr>Arial</vt:lpstr>
      <vt:lpstr>Calibri</vt:lpstr>
      <vt:lpstr>Century Gothic</vt:lpstr>
      <vt:lpstr>Verdana</vt:lpstr>
      <vt:lpstr>R01</vt:lpstr>
      <vt:lpstr>Struttura personalizzata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subject>.</dc:subject>
  <dc:creator>.</dc:creator>
  <cp:keywords>.</cp:keywords>
  <dc:description>.</dc:description>
  <cp:lastModifiedBy>Maria Francesca Atzeni</cp:lastModifiedBy>
  <cp:revision>4</cp:revision>
  <cp:lastPrinted>2017-02-14T10:13:56Z</cp:lastPrinted>
  <dcterms:created xsi:type="dcterms:W3CDTF">2009-02-16T05:35:06Z</dcterms:created>
  <dcterms:modified xsi:type="dcterms:W3CDTF">2024-05-24T07:43:47Z</dcterms:modified>
  <cp:category>.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0x0101005A6526C7E5BC5846B345C18484B35BCB</vt:lpwstr>
  </property>
  <property fmtid="{D5CDD505-2E9C-101B-9397-08002B2CF9AE}" pid="3" name="MediaServiceImageTags">
    <vt:lpwstr/>
  </property>
</Properties>
</file>