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ebp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colors11.xml" ContentType="application/vnd.ms-office.chartcolorstyle+xml"/>
  <Override PartName="/ppt/charts/colors12.xml" ContentType="application/vnd.ms-office.chartcolorstyle+xml"/>
  <Override PartName="/ppt/charts/style12.xml" ContentType="application/vnd.ms-office.chart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style19.xml" ContentType="application/vnd.ms-office.chartstyle+xml"/>
  <Override PartName="/ppt/charts/colors19.xml" ContentType="application/vnd.ms-office.chartcolor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style25.xml" ContentType="application/vnd.ms-office.chartstyle+xml"/>
  <Override PartName="/ppt/charts/colors2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875" r:id="rId5"/>
    <p:sldId id="3909" r:id="rId6"/>
    <p:sldId id="3917" r:id="rId7"/>
    <p:sldId id="3916" r:id="rId8"/>
    <p:sldId id="2428" r:id="rId9"/>
    <p:sldId id="2564" r:id="rId10"/>
    <p:sldId id="3881" r:id="rId11"/>
    <p:sldId id="2839" r:id="rId12"/>
    <p:sldId id="3882" r:id="rId13"/>
    <p:sldId id="3883" r:id="rId14"/>
    <p:sldId id="3884" r:id="rId15"/>
    <p:sldId id="3885" r:id="rId16"/>
    <p:sldId id="3902" r:id="rId17"/>
    <p:sldId id="3914" r:id="rId18"/>
    <p:sldId id="3888" r:id="rId19"/>
    <p:sldId id="2863" r:id="rId20"/>
    <p:sldId id="3889" r:id="rId21"/>
    <p:sldId id="2865" r:id="rId22"/>
    <p:sldId id="3890" r:id="rId23"/>
    <p:sldId id="3891" r:id="rId24"/>
    <p:sldId id="2846" r:id="rId25"/>
    <p:sldId id="2847" r:id="rId26"/>
    <p:sldId id="3924" r:id="rId27"/>
    <p:sldId id="3904" r:id="rId28"/>
    <p:sldId id="2427" r:id="rId29"/>
    <p:sldId id="3897" r:id="rId30"/>
    <p:sldId id="3932" r:id="rId31"/>
    <p:sldId id="3933" r:id="rId32"/>
    <p:sldId id="3899" r:id="rId33"/>
    <p:sldId id="3900" r:id="rId34"/>
    <p:sldId id="3901" r:id="rId35"/>
    <p:sldId id="2475" r:id="rId36"/>
    <p:sldId id="2315" r:id="rId37"/>
    <p:sldId id="2413" r:id="rId38"/>
    <p:sldId id="3879" r:id="rId39"/>
    <p:sldId id="2905" r:id="rId40"/>
    <p:sldId id="3913" r:id="rId41"/>
    <p:sldId id="3880" r:id="rId42"/>
    <p:sldId id="2907" r:id="rId43"/>
    <p:sldId id="2399" r:id="rId44"/>
    <p:sldId id="2414" r:id="rId45"/>
    <p:sldId id="2435" r:id="rId46"/>
    <p:sldId id="2473" r:id="rId47"/>
    <p:sldId id="3931" r:id="rId48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56082"/>
    <a:srgbClr val="084F6A"/>
    <a:srgbClr val="8ED973"/>
    <a:srgbClr val="C00000"/>
    <a:srgbClr val="3B7D23"/>
    <a:srgbClr val="BFBFBF"/>
    <a:srgbClr val="333399"/>
    <a:srgbClr val="B4E5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15C80-F83B-4133-BA4F-CE21F162C683}" v="71" dt="2024-05-21T10:38:2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163" autoAdjust="0"/>
  </p:normalViewPr>
  <p:slideViewPr>
    <p:cSldViewPr snapToGrid="0">
      <p:cViewPr>
        <p:scale>
          <a:sx n="114" d="100"/>
          <a:sy n="114" d="100"/>
        </p:scale>
        <p:origin x="-816" y="186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ca Gervasio" userId="4ac4190c-93ae-473e-8cf1-f9217ea1347c" providerId="ADAL" clId="{9AF15C80-F83B-4133-BA4F-CE21F162C683}"/>
    <pc:docChg chg="undo custSel addSld delSld modSld sldOrd">
      <pc:chgData name="Ludovica Gervasio" userId="4ac4190c-93ae-473e-8cf1-f9217ea1347c" providerId="ADAL" clId="{9AF15C80-F83B-4133-BA4F-CE21F162C683}" dt="2024-05-21T10:38:29.981" v="2094" actId="20577"/>
      <pc:docMkLst>
        <pc:docMk/>
      </pc:docMkLst>
      <pc:sldChg chg="del">
        <pc:chgData name="Ludovica Gervasio" userId="4ac4190c-93ae-473e-8cf1-f9217ea1347c" providerId="ADAL" clId="{9AF15C80-F83B-4133-BA4F-CE21F162C683}" dt="2024-05-21T09:51:27.622" v="340" actId="2696"/>
        <pc:sldMkLst>
          <pc:docMk/>
          <pc:sldMk cId="415511335" sldId="2299"/>
        </pc:sldMkLst>
      </pc:sldChg>
      <pc:sldChg chg="addSp delSp modSp mod">
        <pc:chgData name="Ludovica Gervasio" userId="4ac4190c-93ae-473e-8cf1-f9217ea1347c" providerId="ADAL" clId="{9AF15C80-F83B-4133-BA4F-CE21F162C683}" dt="2024-05-21T10:20:24.460" v="1361" actId="6549"/>
        <pc:sldMkLst>
          <pc:docMk/>
          <pc:sldMk cId="1353224206" sldId="2315"/>
        </pc:sldMkLst>
        <pc:spChg chg="add mod">
          <ac:chgData name="Ludovica Gervasio" userId="4ac4190c-93ae-473e-8cf1-f9217ea1347c" providerId="ADAL" clId="{9AF15C80-F83B-4133-BA4F-CE21F162C683}" dt="2024-05-21T10:20:24.460" v="1361" actId="6549"/>
          <ac:spMkLst>
            <pc:docMk/>
            <pc:sldMk cId="1353224206" sldId="2315"/>
            <ac:spMk id="2" creationId="{C6F1C0FD-D0A6-532C-A838-6F27DCCCA4CD}"/>
          </ac:spMkLst>
        </pc:spChg>
        <pc:spChg chg="del">
          <ac:chgData name="Ludovica Gervasio" userId="4ac4190c-93ae-473e-8cf1-f9217ea1347c" providerId="ADAL" clId="{9AF15C80-F83B-4133-BA4F-CE21F162C683}" dt="2024-05-21T09:50:46.987" v="332" actId="478"/>
          <ac:spMkLst>
            <pc:docMk/>
            <pc:sldMk cId="1353224206" sldId="2315"/>
            <ac:spMk id="2" creationId="{F76614A8-F527-6838-7B31-EAE3E974CD1A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23:05.495" v="1675" actId="20577"/>
        <pc:sldMkLst>
          <pc:docMk/>
          <pc:sldMk cId="473452381" sldId="2399"/>
        </pc:sldMkLst>
        <pc:spChg chg="add mod">
          <ac:chgData name="Ludovica Gervasio" userId="4ac4190c-93ae-473e-8cf1-f9217ea1347c" providerId="ADAL" clId="{9AF15C80-F83B-4133-BA4F-CE21F162C683}" dt="2024-05-21T10:23:05.495" v="1675" actId="20577"/>
          <ac:spMkLst>
            <pc:docMk/>
            <pc:sldMk cId="473452381" sldId="2399"/>
            <ac:spMk id="2" creationId="{0F58D4E2-C9F2-3347-797B-7291198CA89D}"/>
          </ac:spMkLst>
        </pc:spChg>
        <pc:spChg chg="del">
          <ac:chgData name="Ludovica Gervasio" userId="4ac4190c-93ae-473e-8cf1-f9217ea1347c" providerId="ADAL" clId="{9AF15C80-F83B-4133-BA4F-CE21F162C683}" dt="2024-05-21T09:51:03.673" v="338" actId="478"/>
          <ac:spMkLst>
            <pc:docMk/>
            <pc:sldMk cId="473452381" sldId="2399"/>
            <ac:spMk id="2" creationId="{13349248-73BC-6F1C-1083-1393ED8376D2}"/>
          </ac:spMkLst>
        </pc:spChg>
      </pc:sldChg>
      <pc:sldChg chg="del">
        <pc:chgData name="Ludovica Gervasio" userId="4ac4190c-93ae-473e-8cf1-f9217ea1347c" providerId="ADAL" clId="{9AF15C80-F83B-4133-BA4F-CE21F162C683}" dt="2024-05-21T09:47:01.930" v="224" actId="2696"/>
        <pc:sldMkLst>
          <pc:docMk/>
          <pc:sldMk cId="3901396648" sldId="2402"/>
        </pc:sldMkLst>
      </pc:sldChg>
      <pc:sldChg chg="addSp delSp modSp mod">
        <pc:chgData name="Ludovica Gervasio" userId="4ac4190c-93ae-473e-8cf1-f9217ea1347c" providerId="ADAL" clId="{9AF15C80-F83B-4133-BA4F-CE21F162C683}" dt="2024-05-21T10:20:53.445" v="1408" actId="6549"/>
        <pc:sldMkLst>
          <pc:docMk/>
          <pc:sldMk cId="2048915052" sldId="2413"/>
        </pc:sldMkLst>
        <pc:spChg chg="add mod">
          <ac:chgData name="Ludovica Gervasio" userId="4ac4190c-93ae-473e-8cf1-f9217ea1347c" providerId="ADAL" clId="{9AF15C80-F83B-4133-BA4F-CE21F162C683}" dt="2024-05-21T10:20:53.445" v="1408" actId="6549"/>
          <ac:spMkLst>
            <pc:docMk/>
            <pc:sldMk cId="2048915052" sldId="2413"/>
            <ac:spMk id="2" creationId="{53498CC1-D600-4883-D142-1F96F6D20E04}"/>
          </ac:spMkLst>
        </pc:spChg>
        <pc:spChg chg="del">
          <ac:chgData name="Ludovica Gervasio" userId="4ac4190c-93ae-473e-8cf1-f9217ea1347c" providerId="ADAL" clId="{9AF15C80-F83B-4133-BA4F-CE21F162C683}" dt="2024-05-21T09:50:49.509" v="333" actId="478"/>
          <ac:spMkLst>
            <pc:docMk/>
            <pc:sldMk cId="2048915052" sldId="2413"/>
            <ac:spMk id="2" creationId="{BCFC1678-41A5-319B-C014-35425AB9DEB8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23:14.015" v="1683" actId="20577"/>
        <pc:sldMkLst>
          <pc:docMk/>
          <pc:sldMk cId="803666940" sldId="2414"/>
        </pc:sldMkLst>
        <pc:spChg chg="add mod">
          <ac:chgData name="Ludovica Gervasio" userId="4ac4190c-93ae-473e-8cf1-f9217ea1347c" providerId="ADAL" clId="{9AF15C80-F83B-4133-BA4F-CE21F162C683}" dt="2024-05-21T10:23:14.015" v="1683" actId="20577"/>
          <ac:spMkLst>
            <pc:docMk/>
            <pc:sldMk cId="803666940" sldId="2414"/>
            <ac:spMk id="3" creationId="{6D7807DC-5534-25D0-F952-8160C8E8C0FC}"/>
          </ac:spMkLst>
        </pc:spChg>
        <pc:spChg chg="del">
          <ac:chgData name="Ludovica Gervasio" userId="4ac4190c-93ae-473e-8cf1-f9217ea1347c" providerId="ADAL" clId="{9AF15C80-F83B-4133-BA4F-CE21F162C683}" dt="2024-05-21T09:51:05.870" v="339" actId="478"/>
          <ac:spMkLst>
            <pc:docMk/>
            <pc:sldMk cId="803666940" sldId="2414"/>
            <ac:spMk id="3" creationId="{CC7F6A49-5C7F-C618-3142-B4A1E9914258}"/>
          </ac:spMkLst>
        </pc:spChg>
      </pc:sldChg>
      <pc:sldChg chg="add">
        <pc:chgData name="Ludovica Gervasio" userId="4ac4190c-93ae-473e-8cf1-f9217ea1347c" providerId="ADAL" clId="{9AF15C80-F83B-4133-BA4F-CE21F162C683}" dt="2024-05-21T09:46:55.283" v="223"/>
        <pc:sldMkLst>
          <pc:docMk/>
          <pc:sldMk cId="251393754" sldId="2428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1205860309" sldId="2428"/>
        </pc:sldMkLst>
      </pc:sldChg>
      <pc:sldChg chg="del">
        <pc:chgData name="Ludovica Gervasio" userId="4ac4190c-93ae-473e-8cf1-f9217ea1347c" providerId="ADAL" clId="{9AF15C80-F83B-4133-BA4F-CE21F162C683}" dt="2024-05-21T09:50:18.052" v="326" actId="2696"/>
        <pc:sldMkLst>
          <pc:docMk/>
          <pc:sldMk cId="2703501646" sldId="2435"/>
        </pc:sldMkLst>
      </pc:sldChg>
      <pc:sldChg chg="del">
        <pc:chgData name="Ludovica Gervasio" userId="4ac4190c-93ae-473e-8cf1-f9217ea1347c" providerId="ADAL" clId="{9AF15C80-F83B-4133-BA4F-CE21F162C683}" dt="2024-05-21T09:50:18.052" v="326" actId="2696"/>
        <pc:sldMkLst>
          <pc:docMk/>
          <pc:sldMk cId="3017426103" sldId="2473"/>
        </pc:sldMkLst>
      </pc:sldChg>
      <pc:sldChg chg="modSp mod">
        <pc:chgData name="Ludovica Gervasio" userId="4ac4190c-93ae-473e-8cf1-f9217ea1347c" providerId="ADAL" clId="{9AF15C80-F83B-4133-BA4F-CE21F162C683}" dt="2024-05-21T09:53:38.644" v="356" actId="207"/>
        <pc:sldMkLst>
          <pc:docMk/>
          <pc:sldMk cId="3855066956" sldId="2473"/>
        </pc:sldMkLst>
        <pc:graphicFrameChg chg="mod modGraphic">
          <ac:chgData name="Ludovica Gervasio" userId="4ac4190c-93ae-473e-8cf1-f9217ea1347c" providerId="ADAL" clId="{9AF15C80-F83B-4133-BA4F-CE21F162C683}" dt="2024-05-21T09:53:38.644" v="356" actId="207"/>
          <ac:graphicFrameMkLst>
            <pc:docMk/>
            <pc:sldMk cId="3855066956" sldId="2473"/>
            <ac:graphicFrameMk id="6" creationId="{C247E968-8020-D474-477F-41776547EC86}"/>
          </ac:graphicFrameMkLst>
        </pc:graphicFrameChg>
      </pc:sldChg>
      <pc:sldChg chg="addSp delSp modSp mod">
        <pc:chgData name="Ludovica Gervasio" userId="4ac4190c-93ae-473e-8cf1-f9217ea1347c" providerId="ADAL" clId="{9AF15C80-F83B-4133-BA4F-CE21F162C683}" dt="2024-05-21T10:05:56.295" v="524"/>
        <pc:sldMkLst>
          <pc:docMk/>
          <pc:sldMk cId="1164144405" sldId="2475"/>
        </pc:sldMkLst>
        <pc:spChg chg="add mod">
          <ac:chgData name="Ludovica Gervasio" userId="4ac4190c-93ae-473e-8cf1-f9217ea1347c" providerId="ADAL" clId="{9AF15C80-F83B-4133-BA4F-CE21F162C683}" dt="2024-05-21T10:05:56.295" v="524"/>
          <ac:spMkLst>
            <pc:docMk/>
            <pc:sldMk cId="1164144405" sldId="2475"/>
            <ac:spMk id="3" creationId="{DC9FF6FA-9766-2E1A-165D-58B2E0CA9166}"/>
          </ac:spMkLst>
        </pc:spChg>
        <pc:spChg chg="del">
          <ac:chgData name="Ludovica Gervasio" userId="4ac4190c-93ae-473e-8cf1-f9217ea1347c" providerId="ADAL" clId="{9AF15C80-F83B-4133-BA4F-CE21F162C683}" dt="2024-05-21T09:50:44.733" v="331" actId="478"/>
          <ac:spMkLst>
            <pc:docMk/>
            <pc:sldMk cId="1164144405" sldId="2475"/>
            <ac:spMk id="6" creationId="{7C6D8FBC-E910-D811-8F8A-9378137046CF}"/>
          </ac:spMkLst>
        </pc:spChg>
      </pc:sldChg>
      <pc:sldChg chg="addSp delSp modSp add mod">
        <pc:chgData name="Ludovica Gervasio" userId="4ac4190c-93ae-473e-8cf1-f9217ea1347c" providerId="ADAL" clId="{9AF15C80-F83B-4133-BA4F-CE21F162C683}" dt="2024-05-21T10:11:18.546" v="570" actId="6549"/>
        <pc:sldMkLst>
          <pc:docMk/>
          <pc:sldMk cId="995693124" sldId="2564"/>
        </pc:sldMkLst>
        <pc:spChg chg="add mod">
          <ac:chgData name="Ludovica Gervasio" userId="4ac4190c-93ae-473e-8cf1-f9217ea1347c" providerId="ADAL" clId="{9AF15C80-F83B-4133-BA4F-CE21F162C683}" dt="2024-05-21T10:11:18.546" v="570" actId="6549"/>
          <ac:spMkLst>
            <pc:docMk/>
            <pc:sldMk cId="995693124" sldId="2564"/>
            <ac:spMk id="4" creationId="{2E6AA406-7F39-3813-D12B-75A1D10DF6A7}"/>
          </ac:spMkLst>
        </pc:spChg>
        <pc:spChg chg="del">
          <ac:chgData name="Ludovica Gervasio" userId="4ac4190c-93ae-473e-8cf1-f9217ea1347c" providerId="ADAL" clId="{9AF15C80-F83B-4133-BA4F-CE21F162C683}" dt="2024-05-21T09:47:22.162" v="225" actId="478"/>
          <ac:spMkLst>
            <pc:docMk/>
            <pc:sldMk cId="995693124" sldId="2564"/>
            <ac:spMk id="4" creationId="{CC66D125-0C5E-4593-8936-DFF7151F8066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2941762314" sldId="2564"/>
        </pc:sldMkLst>
      </pc:sldChg>
      <pc:sldChg chg="addSp modSp del mod">
        <pc:chgData name="Ludovica Gervasio" userId="4ac4190c-93ae-473e-8cf1-f9217ea1347c" providerId="ADAL" clId="{9AF15C80-F83B-4133-BA4F-CE21F162C683}" dt="2024-05-21T09:46:49.999" v="222" actId="2696"/>
        <pc:sldMkLst>
          <pc:docMk/>
          <pc:sldMk cId="2799668547" sldId="2839"/>
        </pc:sldMkLst>
        <pc:spChg chg="add mod">
          <ac:chgData name="Ludovica Gervasio" userId="4ac4190c-93ae-473e-8cf1-f9217ea1347c" providerId="ADAL" clId="{9AF15C80-F83B-4133-BA4F-CE21F162C683}" dt="2024-05-13T13:56:33.809" v="45"/>
          <ac:spMkLst>
            <pc:docMk/>
            <pc:sldMk cId="2799668547" sldId="2839"/>
            <ac:spMk id="5" creationId="{AAD3C1B0-4A97-6806-CBEA-C8A8CCE6F1A8}"/>
          </ac:spMkLst>
        </pc:spChg>
        <pc:graphicFrameChg chg="modGraphic">
          <ac:chgData name="Ludovica Gervasio" userId="4ac4190c-93ae-473e-8cf1-f9217ea1347c" providerId="ADAL" clId="{9AF15C80-F83B-4133-BA4F-CE21F162C683}" dt="2024-05-13T13:56:16.896" v="44" actId="6549"/>
          <ac:graphicFrameMkLst>
            <pc:docMk/>
            <pc:sldMk cId="2799668547" sldId="2839"/>
            <ac:graphicFrameMk id="6" creationId="{1C2C48E6-E3EF-8C73-63DF-ABA5718BD08D}"/>
          </ac:graphicFrameMkLst>
        </pc:graphicFrameChg>
      </pc:sldChg>
      <pc:sldChg chg="addSp delSp modSp add mod">
        <pc:chgData name="Ludovica Gervasio" userId="4ac4190c-93ae-473e-8cf1-f9217ea1347c" providerId="ADAL" clId="{9AF15C80-F83B-4133-BA4F-CE21F162C683}" dt="2024-05-21T10:23:41.297" v="1703" actId="6549"/>
        <pc:sldMkLst>
          <pc:docMk/>
          <pc:sldMk cId="4122559032" sldId="2839"/>
        </pc:sldMkLst>
        <pc:spChg chg="add mod">
          <ac:chgData name="Ludovica Gervasio" userId="4ac4190c-93ae-473e-8cf1-f9217ea1347c" providerId="ADAL" clId="{9AF15C80-F83B-4133-BA4F-CE21F162C683}" dt="2024-05-21T10:23:41.297" v="1703" actId="6549"/>
          <ac:spMkLst>
            <pc:docMk/>
            <pc:sldMk cId="4122559032" sldId="2839"/>
            <ac:spMk id="4" creationId="{1E8D31AB-C26C-02E3-7554-7E81EF0BCCA2}"/>
          </ac:spMkLst>
        </pc:spChg>
        <pc:spChg chg="del">
          <ac:chgData name="Ludovica Gervasio" userId="4ac4190c-93ae-473e-8cf1-f9217ea1347c" providerId="ADAL" clId="{9AF15C80-F83B-4133-BA4F-CE21F162C683}" dt="2024-05-21T09:47:25.966" v="226" actId="478"/>
          <ac:spMkLst>
            <pc:docMk/>
            <pc:sldMk cId="4122559032" sldId="2839"/>
            <ac:spMk id="4" creationId="{CC66D125-0C5E-4593-8936-DFF7151F8066}"/>
          </ac:spMkLst>
        </pc:spChg>
        <pc:spChg chg="del mod">
          <ac:chgData name="Ludovica Gervasio" userId="4ac4190c-93ae-473e-8cf1-f9217ea1347c" providerId="ADAL" clId="{9AF15C80-F83B-4133-BA4F-CE21F162C683}" dt="2024-05-21T09:47:27.554" v="228" actId="478"/>
          <ac:spMkLst>
            <pc:docMk/>
            <pc:sldMk cId="4122559032" sldId="2839"/>
            <ac:spMk id="5" creationId="{AAD3C1B0-4A97-6806-CBEA-C8A8CCE6F1A8}"/>
          </ac:spMkLst>
        </pc:spChg>
        <pc:graphicFrameChg chg="modGraphic">
          <ac:chgData name="Ludovica Gervasio" userId="4ac4190c-93ae-473e-8cf1-f9217ea1347c" providerId="ADAL" clId="{9AF15C80-F83B-4133-BA4F-CE21F162C683}" dt="2024-05-21T09:47:33.565" v="229" actId="2165"/>
          <ac:graphicFrameMkLst>
            <pc:docMk/>
            <pc:sldMk cId="4122559032" sldId="2839"/>
            <ac:graphicFrameMk id="6" creationId="{1C2C48E6-E3EF-8C73-63DF-ABA5718BD08D}"/>
          </ac:graphicFrameMkLst>
        </pc:graphicFrameChg>
      </pc:sldChg>
      <pc:sldChg chg="addSp delSp modSp add mod">
        <pc:chgData name="Ludovica Gervasio" userId="4ac4190c-93ae-473e-8cf1-f9217ea1347c" providerId="ADAL" clId="{9AF15C80-F83B-4133-BA4F-CE21F162C683}" dt="2024-05-21T10:25:09.696" v="1761" actId="6549"/>
        <pc:sldMkLst>
          <pc:docMk/>
          <pc:sldMk cId="698204040" sldId="2846"/>
        </pc:sldMkLst>
        <pc:spChg chg="add mod">
          <ac:chgData name="Ludovica Gervasio" userId="4ac4190c-93ae-473e-8cf1-f9217ea1347c" providerId="ADAL" clId="{9AF15C80-F83B-4133-BA4F-CE21F162C683}" dt="2024-05-21T10:25:09.696" v="1761" actId="6549"/>
          <ac:spMkLst>
            <pc:docMk/>
            <pc:sldMk cId="698204040" sldId="2846"/>
            <ac:spMk id="4" creationId="{79F4B0DE-AB42-6F60-80DE-44E6D23B6DD6}"/>
          </ac:spMkLst>
        </pc:spChg>
        <pc:spChg chg="del">
          <ac:chgData name="Ludovica Gervasio" userId="4ac4190c-93ae-473e-8cf1-f9217ea1347c" providerId="ADAL" clId="{9AF15C80-F83B-4133-BA4F-CE21F162C683}" dt="2024-05-21T09:49:53.556" v="320" actId="478"/>
          <ac:spMkLst>
            <pc:docMk/>
            <pc:sldMk cId="698204040" sldId="2846"/>
            <ac:spMk id="4" creationId="{CC66D125-0C5E-4593-8936-DFF7151F8066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851919574" sldId="2846"/>
        </pc:sldMkLst>
      </pc:sldChg>
      <pc:sldChg chg="addSp delSp modSp del mod">
        <pc:chgData name="Ludovica Gervasio" userId="4ac4190c-93ae-473e-8cf1-f9217ea1347c" providerId="ADAL" clId="{9AF15C80-F83B-4133-BA4F-CE21F162C683}" dt="2024-05-21T09:46:49.999" v="222" actId="2696"/>
        <pc:sldMkLst>
          <pc:docMk/>
          <pc:sldMk cId="1549718757" sldId="2847"/>
        </pc:sldMkLst>
        <pc:spChg chg="mod">
          <ac:chgData name="Ludovica Gervasio" userId="4ac4190c-93ae-473e-8cf1-f9217ea1347c" providerId="ADAL" clId="{9AF15C80-F83B-4133-BA4F-CE21F162C683}" dt="2024-05-13T13:58:32.366" v="152" actId="6549"/>
          <ac:spMkLst>
            <pc:docMk/>
            <pc:sldMk cId="1549718757" sldId="2847"/>
            <ac:spMk id="2" creationId="{8D935075-D6D6-AAC3-618E-95C3C2DB0E06}"/>
          </ac:spMkLst>
        </pc:spChg>
        <pc:spChg chg="mod">
          <ac:chgData name="Ludovica Gervasio" userId="4ac4190c-93ae-473e-8cf1-f9217ea1347c" providerId="ADAL" clId="{9AF15C80-F83B-4133-BA4F-CE21F162C683}" dt="2024-05-13T13:59:43.905" v="218" actId="6549"/>
          <ac:spMkLst>
            <pc:docMk/>
            <pc:sldMk cId="1549718757" sldId="2847"/>
            <ac:spMk id="4" creationId="{CC66D125-0C5E-4593-8936-DFF7151F8066}"/>
          </ac:spMkLst>
        </pc:spChg>
        <pc:spChg chg="mod">
          <ac:chgData name="Ludovica Gervasio" userId="4ac4190c-93ae-473e-8cf1-f9217ea1347c" providerId="ADAL" clId="{9AF15C80-F83B-4133-BA4F-CE21F162C683}" dt="2024-05-13T13:58:43.180" v="169" actId="6549"/>
          <ac:spMkLst>
            <pc:docMk/>
            <pc:sldMk cId="1549718757" sldId="2847"/>
            <ac:spMk id="11" creationId="{9E66106F-9E21-C849-E410-2514A2E831AF}"/>
          </ac:spMkLst>
        </pc:spChg>
        <pc:spChg chg="mod ord">
          <ac:chgData name="Ludovica Gervasio" userId="4ac4190c-93ae-473e-8cf1-f9217ea1347c" providerId="ADAL" clId="{9AF15C80-F83B-4133-BA4F-CE21F162C683}" dt="2024-05-13T13:59:48.257" v="220" actId="166"/>
          <ac:spMkLst>
            <pc:docMk/>
            <pc:sldMk cId="1549718757" sldId="2847"/>
            <ac:spMk id="21" creationId="{BD62F7B3-E746-7476-58D3-1A4506B316B0}"/>
          </ac:spMkLst>
        </pc:spChg>
        <pc:graphicFrameChg chg="add mod">
          <ac:chgData name="Ludovica Gervasio" userId="4ac4190c-93ae-473e-8cf1-f9217ea1347c" providerId="ADAL" clId="{9AF15C80-F83B-4133-BA4F-CE21F162C683}" dt="2024-05-13T13:59:16.658" v="178" actId="14100"/>
          <ac:graphicFrameMkLst>
            <pc:docMk/>
            <pc:sldMk cId="1549718757" sldId="2847"/>
            <ac:graphicFrameMk id="3" creationId="{D6ED2CC8-00B9-44E4-B420-5B19ABF909A6}"/>
          </ac:graphicFrameMkLst>
        </pc:graphicFrameChg>
        <pc:graphicFrameChg chg="del">
          <ac:chgData name="Ludovica Gervasio" userId="4ac4190c-93ae-473e-8cf1-f9217ea1347c" providerId="ADAL" clId="{9AF15C80-F83B-4133-BA4F-CE21F162C683}" dt="2024-05-13T13:58:59.218" v="171" actId="478"/>
          <ac:graphicFrameMkLst>
            <pc:docMk/>
            <pc:sldMk cId="1549718757" sldId="2847"/>
            <ac:graphicFrameMk id="19" creationId="{D6ED2CC8-00B9-44E4-B420-5B19ABF909A6}"/>
          </ac:graphicFrameMkLst>
        </pc:graphicFrameChg>
      </pc:sldChg>
      <pc:sldChg chg="delSp modSp add mod">
        <pc:chgData name="Ludovica Gervasio" userId="4ac4190c-93ae-473e-8cf1-f9217ea1347c" providerId="ADAL" clId="{9AF15C80-F83B-4133-BA4F-CE21F162C683}" dt="2024-05-21T10:26:12.473" v="1764" actId="403"/>
        <pc:sldMkLst>
          <pc:docMk/>
          <pc:sldMk cId="4031792336" sldId="2847"/>
        </pc:sldMkLst>
        <pc:spChg chg="del">
          <ac:chgData name="Ludovica Gervasio" userId="4ac4190c-93ae-473e-8cf1-f9217ea1347c" providerId="ADAL" clId="{9AF15C80-F83B-4133-BA4F-CE21F162C683}" dt="2024-05-21T09:49:57.622" v="321" actId="478"/>
          <ac:spMkLst>
            <pc:docMk/>
            <pc:sldMk cId="4031792336" sldId="2847"/>
            <ac:spMk id="21" creationId="{BD62F7B3-E746-7476-58D3-1A4506B316B0}"/>
          </ac:spMkLst>
        </pc:spChg>
        <pc:graphicFrameChg chg="mod">
          <ac:chgData name="Ludovica Gervasio" userId="4ac4190c-93ae-473e-8cf1-f9217ea1347c" providerId="ADAL" clId="{9AF15C80-F83B-4133-BA4F-CE21F162C683}" dt="2024-05-21T10:26:12.473" v="1764" actId="403"/>
          <ac:graphicFrameMkLst>
            <pc:docMk/>
            <pc:sldMk cId="4031792336" sldId="2847"/>
            <ac:graphicFrameMk id="3" creationId="{D6ED2CC8-00B9-44E4-B420-5B19ABF909A6}"/>
          </ac:graphicFrameMkLst>
        </pc:graphicFrameChg>
      </pc:sldChg>
      <pc:sldChg chg="addSp delSp modSp add mod">
        <pc:chgData name="Ludovica Gervasio" userId="4ac4190c-93ae-473e-8cf1-f9217ea1347c" providerId="ADAL" clId="{9AF15C80-F83B-4133-BA4F-CE21F162C683}" dt="2024-05-21T10:17:59.236" v="1190" actId="6549"/>
        <pc:sldMkLst>
          <pc:docMk/>
          <pc:sldMk cId="580176994" sldId="2851"/>
        </pc:sldMkLst>
        <pc:spChg chg="del">
          <ac:chgData name="Ludovica Gervasio" userId="4ac4190c-93ae-473e-8cf1-f9217ea1347c" providerId="ADAL" clId="{9AF15C80-F83B-4133-BA4F-CE21F162C683}" dt="2024-05-21T09:50:05.662" v="323" actId="478"/>
          <ac:spMkLst>
            <pc:docMk/>
            <pc:sldMk cId="580176994" sldId="2851"/>
            <ac:spMk id="4" creationId="{CC66D125-0C5E-4593-8936-DFF7151F8066}"/>
          </ac:spMkLst>
        </pc:spChg>
        <pc:spChg chg="add mod">
          <ac:chgData name="Ludovica Gervasio" userId="4ac4190c-93ae-473e-8cf1-f9217ea1347c" providerId="ADAL" clId="{9AF15C80-F83B-4133-BA4F-CE21F162C683}" dt="2024-05-21T10:17:59.236" v="1190" actId="6549"/>
          <ac:spMkLst>
            <pc:docMk/>
            <pc:sldMk cId="580176994" sldId="2851"/>
            <ac:spMk id="4" creationId="{FD9AFC4A-6760-DB80-46E1-53BBC540E5D4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572386543" sldId="2851"/>
        </pc:sldMkLst>
      </pc:sldChg>
      <pc:sldChg chg="addSp delSp modSp add mod">
        <pc:chgData name="Ludovica Gervasio" userId="4ac4190c-93ae-473e-8cf1-f9217ea1347c" providerId="ADAL" clId="{9AF15C80-F83B-4133-BA4F-CE21F162C683}" dt="2024-05-21T10:18:18.582" v="1208" actId="6549"/>
        <pc:sldMkLst>
          <pc:docMk/>
          <pc:sldMk cId="477550412" sldId="2852"/>
        </pc:sldMkLst>
        <pc:spChg chg="add mod">
          <ac:chgData name="Ludovica Gervasio" userId="4ac4190c-93ae-473e-8cf1-f9217ea1347c" providerId="ADAL" clId="{9AF15C80-F83B-4133-BA4F-CE21F162C683}" dt="2024-05-21T10:18:18.582" v="1208" actId="6549"/>
          <ac:spMkLst>
            <pc:docMk/>
            <pc:sldMk cId="477550412" sldId="2852"/>
            <ac:spMk id="4" creationId="{38E8632C-BB6C-D4DC-B752-3D6E9B95AA3C}"/>
          </ac:spMkLst>
        </pc:spChg>
        <pc:spChg chg="del">
          <ac:chgData name="Ludovica Gervasio" userId="4ac4190c-93ae-473e-8cf1-f9217ea1347c" providerId="ADAL" clId="{9AF15C80-F83B-4133-BA4F-CE21F162C683}" dt="2024-05-21T09:50:09.142" v="324" actId="478"/>
          <ac:spMkLst>
            <pc:docMk/>
            <pc:sldMk cId="477550412" sldId="2852"/>
            <ac:spMk id="4" creationId="{CC66D125-0C5E-4593-8936-DFF7151F8066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873574367" sldId="2852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865119053" sldId="2863"/>
        </pc:sldMkLst>
      </pc:sldChg>
      <pc:sldChg chg="addSp delSp modSp add mod">
        <pc:chgData name="Ludovica Gervasio" userId="4ac4190c-93ae-473e-8cf1-f9217ea1347c" providerId="ADAL" clId="{9AF15C80-F83B-4133-BA4F-CE21F162C683}" dt="2024-05-21T10:15:06.985" v="974" actId="6549"/>
        <pc:sldMkLst>
          <pc:docMk/>
          <pc:sldMk cId="925328651" sldId="2863"/>
        </pc:sldMkLst>
        <pc:spChg chg="del">
          <ac:chgData name="Ludovica Gervasio" userId="4ac4190c-93ae-473e-8cf1-f9217ea1347c" providerId="ADAL" clId="{9AF15C80-F83B-4133-BA4F-CE21F162C683}" dt="2024-05-21T09:49:20.536" v="255" actId="478"/>
          <ac:spMkLst>
            <pc:docMk/>
            <pc:sldMk cId="925328651" sldId="2863"/>
            <ac:spMk id="4" creationId="{CC66D125-0C5E-4593-8936-DFF7151F8066}"/>
          </ac:spMkLst>
        </pc:spChg>
        <pc:spChg chg="add mod">
          <ac:chgData name="Ludovica Gervasio" userId="4ac4190c-93ae-473e-8cf1-f9217ea1347c" providerId="ADAL" clId="{9AF15C80-F83B-4133-BA4F-CE21F162C683}" dt="2024-05-21T10:15:06.985" v="974" actId="6549"/>
          <ac:spMkLst>
            <pc:docMk/>
            <pc:sldMk cId="925328651" sldId="2863"/>
            <ac:spMk id="4" creationId="{DACB6C1F-FD7F-17FD-94B8-AE5B854DD8A1}"/>
          </ac:spMkLst>
        </pc:spChg>
      </pc:sldChg>
      <pc:sldChg chg="addSp delSp modSp add mod">
        <pc:chgData name="Ludovica Gervasio" userId="4ac4190c-93ae-473e-8cf1-f9217ea1347c" providerId="ADAL" clId="{9AF15C80-F83B-4133-BA4F-CE21F162C683}" dt="2024-05-21T10:15:15.158" v="976" actId="6549"/>
        <pc:sldMkLst>
          <pc:docMk/>
          <pc:sldMk cId="1874303255" sldId="2865"/>
        </pc:sldMkLst>
        <pc:spChg chg="add mod">
          <ac:chgData name="Ludovica Gervasio" userId="4ac4190c-93ae-473e-8cf1-f9217ea1347c" providerId="ADAL" clId="{9AF15C80-F83B-4133-BA4F-CE21F162C683}" dt="2024-05-21T10:15:15.158" v="976" actId="6549"/>
          <ac:spMkLst>
            <pc:docMk/>
            <pc:sldMk cId="1874303255" sldId="2865"/>
            <ac:spMk id="4" creationId="{ACBBF256-BD3B-71B6-5E31-89841F3CB3A3}"/>
          </ac:spMkLst>
        </pc:spChg>
        <pc:spChg chg="del">
          <ac:chgData name="Ludovica Gervasio" userId="4ac4190c-93ae-473e-8cf1-f9217ea1347c" providerId="ADAL" clId="{9AF15C80-F83B-4133-BA4F-CE21F162C683}" dt="2024-05-21T09:49:45.332" v="317" actId="478"/>
          <ac:spMkLst>
            <pc:docMk/>
            <pc:sldMk cId="1874303255" sldId="2865"/>
            <ac:spMk id="4" creationId="{CC66D125-0C5E-4593-8936-DFF7151F8066}"/>
          </ac:spMkLst>
        </pc:spChg>
        <pc:graphicFrameChg chg="modGraphic">
          <ac:chgData name="Ludovica Gervasio" userId="4ac4190c-93ae-473e-8cf1-f9217ea1347c" providerId="ADAL" clId="{9AF15C80-F83B-4133-BA4F-CE21F162C683}" dt="2024-05-21T09:49:39.868" v="316" actId="6549"/>
          <ac:graphicFrameMkLst>
            <pc:docMk/>
            <pc:sldMk cId="1874303255" sldId="2865"/>
            <ac:graphicFrameMk id="14" creationId="{529DFD6E-A721-B532-ECAB-D7BB283B6EA1}"/>
          </ac:graphicFrameMkLst>
        </pc:graphicFrame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486974570" sldId="2865"/>
        </pc:sldMkLst>
      </pc:sldChg>
      <pc:sldChg chg="addSp delSp modSp mod">
        <pc:chgData name="Ludovica Gervasio" userId="4ac4190c-93ae-473e-8cf1-f9217ea1347c" providerId="ADAL" clId="{9AF15C80-F83B-4133-BA4F-CE21F162C683}" dt="2024-05-21T10:21:24.775" v="1471" actId="20577"/>
        <pc:sldMkLst>
          <pc:docMk/>
          <pc:sldMk cId="749596647" sldId="2904"/>
        </pc:sldMkLst>
        <pc:spChg chg="add mod">
          <ac:chgData name="Ludovica Gervasio" userId="4ac4190c-93ae-473e-8cf1-f9217ea1347c" providerId="ADAL" clId="{9AF15C80-F83B-4133-BA4F-CE21F162C683}" dt="2024-05-21T10:21:24.775" v="1471" actId="20577"/>
          <ac:spMkLst>
            <pc:docMk/>
            <pc:sldMk cId="749596647" sldId="2904"/>
            <ac:spMk id="3" creationId="{AB54FBB9-AFC6-D79B-98D6-58CFF08BA6F0}"/>
          </ac:spMkLst>
        </pc:spChg>
        <pc:spChg chg="del">
          <ac:chgData name="Ludovica Gervasio" userId="4ac4190c-93ae-473e-8cf1-f9217ea1347c" providerId="ADAL" clId="{9AF15C80-F83B-4133-BA4F-CE21F162C683}" dt="2024-05-21T09:50:52.463" v="334" actId="478"/>
          <ac:spMkLst>
            <pc:docMk/>
            <pc:sldMk cId="749596647" sldId="2904"/>
            <ac:spMk id="4" creationId="{1F6F322B-5C17-DB8D-690D-36DB220DAEF3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21:46.259" v="1513" actId="20577"/>
        <pc:sldMkLst>
          <pc:docMk/>
          <pc:sldMk cId="7551607" sldId="2905"/>
        </pc:sldMkLst>
        <pc:spChg chg="add mod">
          <ac:chgData name="Ludovica Gervasio" userId="4ac4190c-93ae-473e-8cf1-f9217ea1347c" providerId="ADAL" clId="{9AF15C80-F83B-4133-BA4F-CE21F162C683}" dt="2024-05-21T10:21:46.259" v="1513" actId="20577"/>
          <ac:spMkLst>
            <pc:docMk/>
            <pc:sldMk cId="7551607" sldId="2905"/>
            <ac:spMk id="4" creationId="{BF09470C-3706-ABC0-7E82-131133206801}"/>
          </ac:spMkLst>
        </pc:spChg>
        <pc:spChg chg="del">
          <ac:chgData name="Ludovica Gervasio" userId="4ac4190c-93ae-473e-8cf1-f9217ea1347c" providerId="ADAL" clId="{9AF15C80-F83B-4133-BA4F-CE21F162C683}" dt="2024-05-21T09:50:56.789" v="335" actId="478"/>
          <ac:spMkLst>
            <pc:docMk/>
            <pc:sldMk cId="7551607" sldId="2905"/>
            <ac:spMk id="5" creationId="{C1D0899A-2109-AC57-C023-38F28947F1C7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22:41.680" v="1629" actId="6549"/>
        <pc:sldMkLst>
          <pc:docMk/>
          <pc:sldMk cId="3541629813" sldId="2907"/>
        </pc:sldMkLst>
        <pc:spChg chg="add mod">
          <ac:chgData name="Ludovica Gervasio" userId="4ac4190c-93ae-473e-8cf1-f9217ea1347c" providerId="ADAL" clId="{9AF15C80-F83B-4133-BA4F-CE21F162C683}" dt="2024-05-21T10:22:41.680" v="1629" actId="6549"/>
          <ac:spMkLst>
            <pc:docMk/>
            <pc:sldMk cId="3541629813" sldId="2907"/>
            <ac:spMk id="3" creationId="{2F485C11-680E-B90E-A920-27F5F4E275CA}"/>
          </ac:spMkLst>
        </pc:spChg>
        <pc:spChg chg="del">
          <ac:chgData name="Ludovica Gervasio" userId="4ac4190c-93ae-473e-8cf1-f9217ea1347c" providerId="ADAL" clId="{9AF15C80-F83B-4133-BA4F-CE21F162C683}" dt="2024-05-21T09:51:01.309" v="337" actId="478"/>
          <ac:spMkLst>
            <pc:docMk/>
            <pc:sldMk cId="3541629813" sldId="2907"/>
            <ac:spMk id="4" creationId="{BA5C819E-AF1C-4C4C-30EC-C4F63C2EC507}"/>
          </ac:spMkLst>
        </pc:spChg>
      </pc:sldChg>
      <pc:sldChg chg="addSp delSp modSp del mod">
        <pc:chgData name="Ludovica Gervasio" userId="4ac4190c-93ae-473e-8cf1-f9217ea1347c" providerId="ADAL" clId="{9AF15C80-F83B-4133-BA4F-CE21F162C683}" dt="2024-05-21T09:58:24.989" v="420" actId="2696"/>
        <pc:sldMkLst>
          <pc:docMk/>
          <pc:sldMk cId="1912970211" sldId="3878"/>
        </pc:sldMkLst>
        <pc:spChg chg="del">
          <ac:chgData name="Ludovica Gervasio" userId="4ac4190c-93ae-473e-8cf1-f9217ea1347c" providerId="ADAL" clId="{9AF15C80-F83B-4133-BA4F-CE21F162C683}" dt="2024-05-21T09:50:30.840" v="327" actId="478"/>
          <ac:spMkLst>
            <pc:docMk/>
            <pc:sldMk cId="1912970211" sldId="3878"/>
            <ac:spMk id="15" creationId="{9D37E5AE-9784-1555-732A-1ECF2080EE2B}"/>
          </ac:spMkLst>
        </pc:spChg>
        <pc:grpChg chg="del">
          <ac:chgData name="Ludovica Gervasio" userId="4ac4190c-93ae-473e-8cf1-f9217ea1347c" providerId="ADAL" clId="{9AF15C80-F83B-4133-BA4F-CE21F162C683}" dt="2024-05-21T09:55:49.482" v="372" actId="21"/>
          <ac:grpSpMkLst>
            <pc:docMk/>
            <pc:sldMk cId="1912970211" sldId="3878"/>
            <ac:grpSpMk id="11" creationId="{383F622C-3296-BDCC-EBEC-D778E976D6DA}"/>
          </ac:grpSpMkLst>
        </pc:grpChg>
        <pc:graphicFrameChg chg="del">
          <ac:chgData name="Ludovica Gervasio" userId="4ac4190c-93ae-473e-8cf1-f9217ea1347c" providerId="ADAL" clId="{9AF15C80-F83B-4133-BA4F-CE21F162C683}" dt="2024-05-21T09:55:41.929" v="369" actId="21"/>
          <ac:graphicFrameMkLst>
            <pc:docMk/>
            <pc:sldMk cId="1912970211" sldId="3878"/>
            <ac:graphicFrameMk id="3" creationId="{D5A92F1F-9F3E-4A21-0CFA-AC1A5D084E73}"/>
          </ac:graphicFrameMkLst>
        </pc:graphicFrameChg>
        <pc:graphicFrameChg chg="add del mod">
          <ac:chgData name="Ludovica Gervasio" userId="4ac4190c-93ae-473e-8cf1-f9217ea1347c" providerId="ADAL" clId="{9AF15C80-F83B-4133-BA4F-CE21F162C683}" dt="2024-05-21T09:57:24.438" v="400" actId="478"/>
          <ac:graphicFrameMkLst>
            <pc:docMk/>
            <pc:sldMk cId="1912970211" sldId="3878"/>
            <ac:graphicFrameMk id="4" creationId="{74335320-71B8-14E2-528F-75AE7E35DE2A}"/>
          </ac:graphicFrameMkLst>
        </pc:graphicFrameChg>
        <pc:picChg chg="add del mod modCrop">
          <ac:chgData name="Ludovica Gervasio" userId="4ac4190c-93ae-473e-8cf1-f9217ea1347c" providerId="ADAL" clId="{9AF15C80-F83B-4133-BA4F-CE21F162C683}" dt="2024-05-21T09:57:42.671" v="404" actId="21"/>
          <ac:picMkLst>
            <pc:docMk/>
            <pc:sldMk cId="1912970211" sldId="3878"/>
            <ac:picMk id="9" creationId="{94A3CF32-1F5D-D9D0-BD02-78B4020330A9}"/>
          </ac:picMkLst>
        </pc:picChg>
      </pc:sldChg>
      <pc:sldChg chg="add">
        <pc:chgData name="Ludovica Gervasio" userId="4ac4190c-93ae-473e-8cf1-f9217ea1347c" providerId="ADAL" clId="{9AF15C80-F83B-4133-BA4F-CE21F162C683}" dt="2024-05-21T09:46:55.283" v="223"/>
        <pc:sldMkLst>
          <pc:docMk/>
          <pc:sldMk cId="1020368655" sldId="3881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961305011" sldId="3881"/>
        </pc:sldMkLst>
      </pc:sldChg>
      <pc:sldChg chg="delSp modSp add mod">
        <pc:chgData name="Ludovica Gervasio" userId="4ac4190c-93ae-473e-8cf1-f9217ea1347c" providerId="ADAL" clId="{9AF15C80-F83B-4133-BA4F-CE21F162C683}" dt="2024-05-21T09:47:41.990" v="231" actId="2165"/>
        <pc:sldMkLst>
          <pc:docMk/>
          <pc:sldMk cId="1653254116" sldId="3882"/>
        </pc:sldMkLst>
        <pc:spChg chg="del">
          <ac:chgData name="Ludovica Gervasio" userId="4ac4190c-93ae-473e-8cf1-f9217ea1347c" providerId="ADAL" clId="{9AF15C80-F83B-4133-BA4F-CE21F162C683}" dt="2024-05-21T09:47:36.799" v="230" actId="478"/>
          <ac:spMkLst>
            <pc:docMk/>
            <pc:sldMk cId="1653254116" sldId="3882"/>
            <ac:spMk id="3" creationId="{2D6BED2E-8514-E967-3191-ECE37F8E2FE3}"/>
          </ac:spMkLst>
        </pc:spChg>
        <pc:graphicFrameChg chg="modGraphic">
          <ac:chgData name="Ludovica Gervasio" userId="4ac4190c-93ae-473e-8cf1-f9217ea1347c" providerId="ADAL" clId="{9AF15C80-F83B-4133-BA4F-CE21F162C683}" dt="2024-05-21T09:47:41.990" v="231" actId="2165"/>
          <ac:graphicFrameMkLst>
            <pc:docMk/>
            <pc:sldMk cId="1653254116" sldId="3882"/>
            <ac:graphicFrameMk id="7" creationId="{03791358-AEB5-FD02-7F09-76305E9DA94D}"/>
          </ac:graphicFrameMkLst>
        </pc:graphicFrameChg>
      </pc:sldChg>
      <pc:sldChg chg="addSp modSp del mod">
        <pc:chgData name="Ludovica Gervasio" userId="4ac4190c-93ae-473e-8cf1-f9217ea1347c" providerId="ADAL" clId="{9AF15C80-F83B-4133-BA4F-CE21F162C683}" dt="2024-05-21T09:46:49.999" v="222" actId="2696"/>
        <pc:sldMkLst>
          <pc:docMk/>
          <pc:sldMk cId="4053775496" sldId="3882"/>
        </pc:sldMkLst>
        <pc:spChg chg="add mod">
          <ac:chgData name="Ludovica Gervasio" userId="4ac4190c-93ae-473e-8cf1-f9217ea1347c" providerId="ADAL" clId="{9AF15C80-F83B-4133-BA4F-CE21F162C683}" dt="2024-05-13T13:56:48.308" v="92"/>
          <ac:spMkLst>
            <pc:docMk/>
            <pc:sldMk cId="4053775496" sldId="3882"/>
            <ac:spMk id="3" creationId="{2D6BED2E-8514-E967-3191-ECE37F8E2FE3}"/>
          </ac:spMkLst>
        </pc:spChg>
        <pc:graphicFrameChg chg="modGraphic">
          <ac:chgData name="Ludovica Gervasio" userId="4ac4190c-93ae-473e-8cf1-f9217ea1347c" providerId="ADAL" clId="{9AF15C80-F83B-4133-BA4F-CE21F162C683}" dt="2024-05-13T13:56:42.566" v="91" actId="6549"/>
          <ac:graphicFrameMkLst>
            <pc:docMk/>
            <pc:sldMk cId="4053775496" sldId="3882"/>
            <ac:graphicFrameMk id="7" creationId="{03791358-AEB5-FD02-7F09-76305E9DA94D}"/>
          </ac:graphicFrameMkLst>
        </pc:graphicFrame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2841750233" sldId="3883"/>
        </pc:sldMkLst>
      </pc:sldChg>
      <pc:sldChg chg="addSp delSp modSp add mod">
        <pc:chgData name="Ludovica Gervasio" userId="4ac4190c-93ae-473e-8cf1-f9217ea1347c" providerId="ADAL" clId="{9AF15C80-F83B-4133-BA4F-CE21F162C683}" dt="2024-05-21T10:13:04.808" v="751" actId="6549"/>
        <pc:sldMkLst>
          <pc:docMk/>
          <pc:sldMk cId="3151478915" sldId="3883"/>
        </pc:sldMkLst>
        <pc:spChg chg="add mod">
          <ac:chgData name="Ludovica Gervasio" userId="4ac4190c-93ae-473e-8cf1-f9217ea1347c" providerId="ADAL" clId="{9AF15C80-F83B-4133-BA4F-CE21F162C683}" dt="2024-05-21T10:13:04.808" v="751" actId="6549"/>
          <ac:spMkLst>
            <pc:docMk/>
            <pc:sldMk cId="3151478915" sldId="3883"/>
            <ac:spMk id="2" creationId="{D1935B4F-EEB5-CC89-7DBB-345B778546FE}"/>
          </ac:spMkLst>
        </pc:spChg>
        <pc:spChg chg="del">
          <ac:chgData name="Ludovica Gervasio" userId="4ac4190c-93ae-473e-8cf1-f9217ea1347c" providerId="ADAL" clId="{9AF15C80-F83B-4133-BA4F-CE21F162C683}" dt="2024-05-21T09:47:50.974" v="232" actId="478"/>
          <ac:spMkLst>
            <pc:docMk/>
            <pc:sldMk cId="3151478915" sldId="3883"/>
            <ac:spMk id="12" creationId="{B7D375D2-38B1-9E1B-02C8-1B8637EDEA3F}"/>
          </ac:spMkLst>
        </pc:spChg>
      </pc:sldChg>
      <pc:sldChg chg="addSp delSp modSp add mod">
        <pc:chgData name="Ludovica Gervasio" userId="4ac4190c-93ae-473e-8cf1-f9217ea1347c" providerId="ADAL" clId="{9AF15C80-F83B-4133-BA4F-CE21F162C683}" dt="2024-05-21T10:13:22.647" v="771" actId="20577"/>
        <pc:sldMkLst>
          <pc:docMk/>
          <pc:sldMk cId="2754632806" sldId="3884"/>
        </pc:sldMkLst>
        <pc:spChg chg="add mod">
          <ac:chgData name="Ludovica Gervasio" userId="4ac4190c-93ae-473e-8cf1-f9217ea1347c" providerId="ADAL" clId="{9AF15C80-F83B-4133-BA4F-CE21F162C683}" dt="2024-05-21T10:13:22.647" v="771" actId="20577"/>
          <ac:spMkLst>
            <pc:docMk/>
            <pc:sldMk cId="2754632806" sldId="3884"/>
            <ac:spMk id="5" creationId="{52141458-6E18-90D0-9EB4-D215B9627A9D}"/>
          </ac:spMkLst>
        </pc:spChg>
        <pc:spChg chg="del">
          <ac:chgData name="Ludovica Gervasio" userId="4ac4190c-93ae-473e-8cf1-f9217ea1347c" providerId="ADAL" clId="{9AF15C80-F83B-4133-BA4F-CE21F162C683}" dt="2024-05-21T09:47:53.496" v="233" actId="478"/>
          <ac:spMkLst>
            <pc:docMk/>
            <pc:sldMk cId="2754632806" sldId="3884"/>
            <ac:spMk id="8" creationId="{EAE1112E-5B40-BDAF-4390-C262595AED78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4274446655" sldId="3884"/>
        </pc:sldMkLst>
      </pc:sldChg>
      <pc:sldChg chg="add">
        <pc:chgData name="Ludovica Gervasio" userId="4ac4190c-93ae-473e-8cf1-f9217ea1347c" providerId="ADAL" clId="{9AF15C80-F83B-4133-BA4F-CE21F162C683}" dt="2024-05-21T09:46:55.283" v="223"/>
        <pc:sldMkLst>
          <pc:docMk/>
          <pc:sldMk cId="2662880697" sldId="3885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475281047" sldId="3885"/>
        </pc:sldMkLst>
      </pc:sldChg>
      <pc:sldChg chg="addSp modSp del mod">
        <pc:chgData name="Ludovica Gervasio" userId="4ac4190c-93ae-473e-8cf1-f9217ea1347c" providerId="ADAL" clId="{9AF15C80-F83B-4133-BA4F-CE21F162C683}" dt="2024-05-21T09:46:49.999" v="222" actId="2696"/>
        <pc:sldMkLst>
          <pc:docMk/>
          <pc:sldMk cId="1368366102" sldId="3888"/>
        </pc:sldMkLst>
        <pc:spChg chg="add mod">
          <ac:chgData name="Ludovica Gervasio" userId="4ac4190c-93ae-473e-8cf1-f9217ea1347c" providerId="ADAL" clId="{9AF15C80-F83B-4133-BA4F-CE21F162C683}" dt="2024-05-13T13:57:45.035" v="104"/>
          <ac:spMkLst>
            <pc:docMk/>
            <pc:sldMk cId="1368366102" sldId="3888"/>
            <ac:spMk id="7" creationId="{DEF58DD4-49F7-ECCB-57D6-53B0BAAFEA83}"/>
          </ac:spMkLst>
        </pc:spChg>
        <pc:graphicFrameChg chg="modGraphic">
          <ac:chgData name="Ludovica Gervasio" userId="4ac4190c-93ae-473e-8cf1-f9217ea1347c" providerId="ADAL" clId="{9AF15C80-F83B-4133-BA4F-CE21F162C683}" dt="2024-05-13T13:58:06.744" v="134" actId="20577"/>
          <ac:graphicFrameMkLst>
            <pc:docMk/>
            <pc:sldMk cId="1368366102" sldId="3888"/>
            <ac:graphicFrameMk id="4" creationId="{2D9F46F3-AA25-1FF5-B839-A0146554A6A7}"/>
          </ac:graphicFrameMkLst>
        </pc:graphicFrameChg>
      </pc:sldChg>
      <pc:sldChg chg="addSp delSp modSp add mod">
        <pc:chgData name="Ludovica Gervasio" userId="4ac4190c-93ae-473e-8cf1-f9217ea1347c" providerId="ADAL" clId="{9AF15C80-F83B-4133-BA4F-CE21F162C683}" dt="2024-05-21T10:14:58.635" v="968" actId="6549"/>
        <pc:sldMkLst>
          <pc:docMk/>
          <pc:sldMk cId="3978221710" sldId="3888"/>
        </pc:sldMkLst>
        <pc:spChg chg="add mod">
          <ac:chgData name="Ludovica Gervasio" userId="4ac4190c-93ae-473e-8cf1-f9217ea1347c" providerId="ADAL" clId="{9AF15C80-F83B-4133-BA4F-CE21F162C683}" dt="2024-05-21T10:14:58.635" v="968" actId="6549"/>
          <ac:spMkLst>
            <pc:docMk/>
            <pc:sldMk cId="3978221710" sldId="3888"/>
            <ac:spMk id="2" creationId="{6226F33B-B64C-8701-C970-6D2DE66FE6DF}"/>
          </ac:spMkLst>
        </pc:spChg>
        <pc:spChg chg="del">
          <ac:chgData name="Ludovica Gervasio" userId="4ac4190c-93ae-473e-8cf1-f9217ea1347c" providerId="ADAL" clId="{9AF15C80-F83B-4133-BA4F-CE21F162C683}" dt="2024-05-21T09:48:05.660" v="238" actId="478"/>
          <ac:spMkLst>
            <pc:docMk/>
            <pc:sldMk cId="3978221710" sldId="3888"/>
            <ac:spMk id="2" creationId="{C7F93980-ECA1-2090-87E1-37C70C7179A7}"/>
          </ac:spMkLst>
        </pc:spChg>
        <pc:spChg chg="del">
          <ac:chgData name="Ludovica Gervasio" userId="4ac4190c-93ae-473e-8cf1-f9217ea1347c" providerId="ADAL" clId="{9AF15C80-F83B-4133-BA4F-CE21F162C683}" dt="2024-05-21T09:48:04.458" v="237" actId="478"/>
          <ac:spMkLst>
            <pc:docMk/>
            <pc:sldMk cId="3978221710" sldId="3888"/>
            <ac:spMk id="7" creationId="{DEF58DD4-49F7-ECCB-57D6-53B0BAAFEA83}"/>
          </ac:spMkLst>
        </pc:spChg>
        <pc:graphicFrameChg chg="mod modGraphic">
          <ac:chgData name="Ludovica Gervasio" userId="4ac4190c-93ae-473e-8cf1-f9217ea1347c" providerId="ADAL" clId="{9AF15C80-F83B-4133-BA4F-CE21F162C683}" dt="2024-05-21T09:49:08.649" v="254" actId="207"/>
          <ac:graphicFrameMkLst>
            <pc:docMk/>
            <pc:sldMk cId="3978221710" sldId="3888"/>
            <ac:graphicFrameMk id="4" creationId="{2D9F46F3-AA25-1FF5-B839-A0146554A6A7}"/>
          </ac:graphicFrameMkLst>
        </pc:graphicFrameChg>
      </pc:sldChg>
      <pc:sldChg chg="modSp add mod">
        <pc:chgData name="Ludovica Gervasio" userId="4ac4190c-93ae-473e-8cf1-f9217ea1347c" providerId="ADAL" clId="{9AF15C80-F83B-4133-BA4F-CE21F162C683}" dt="2024-05-21T10:03:30.374" v="509"/>
        <pc:sldMkLst>
          <pc:docMk/>
          <pc:sldMk cId="2418400815" sldId="3889"/>
        </pc:sldMkLst>
        <pc:spChg chg="mod">
          <ac:chgData name="Ludovica Gervasio" userId="4ac4190c-93ae-473e-8cf1-f9217ea1347c" providerId="ADAL" clId="{9AF15C80-F83B-4133-BA4F-CE21F162C683}" dt="2024-05-21T10:03:30.374" v="509"/>
          <ac:spMkLst>
            <pc:docMk/>
            <pc:sldMk cId="2418400815" sldId="3889"/>
            <ac:spMk id="3" creationId="{7A27F23B-720C-3667-1163-A18F0FD8B789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616042046" sldId="3889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1195266247" sldId="3890"/>
        </pc:sldMkLst>
      </pc:sldChg>
      <pc:sldChg chg="addSp delSp modSp add mod">
        <pc:chgData name="Ludovica Gervasio" userId="4ac4190c-93ae-473e-8cf1-f9217ea1347c" providerId="ADAL" clId="{9AF15C80-F83B-4133-BA4F-CE21F162C683}" dt="2024-05-21T10:15:39.798" v="1026" actId="6549"/>
        <pc:sldMkLst>
          <pc:docMk/>
          <pc:sldMk cId="2134484474" sldId="3890"/>
        </pc:sldMkLst>
        <pc:spChg chg="add mod">
          <ac:chgData name="Ludovica Gervasio" userId="4ac4190c-93ae-473e-8cf1-f9217ea1347c" providerId="ADAL" clId="{9AF15C80-F83B-4133-BA4F-CE21F162C683}" dt="2024-05-21T10:15:39.798" v="1026" actId="6549"/>
          <ac:spMkLst>
            <pc:docMk/>
            <pc:sldMk cId="2134484474" sldId="3890"/>
            <ac:spMk id="2" creationId="{8ABAA364-4E62-899D-A86F-FEE4CC0067CE}"/>
          </ac:spMkLst>
        </pc:spChg>
        <pc:spChg chg="del">
          <ac:chgData name="Ludovica Gervasio" userId="4ac4190c-93ae-473e-8cf1-f9217ea1347c" providerId="ADAL" clId="{9AF15C80-F83B-4133-BA4F-CE21F162C683}" dt="2024-05-21T09:49:48.623" v="318" actId="478"/>
          <ac:spMkLst>
            <pc:docMk/>
            <pc:sldMk cId="2134484474" sldId="3890"/>
            <ac:spMk id="2" creationId="{C7F93980-ECA1-2090-87E1-37C70C7179A7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049336216" sldId="3891"/>
        </pc:sldMkLst>
      </pc:sldChg>
      <pc:sldChg chg="addSp delSp modSp add mod">
        <pc:chgData name="Ludovica Gervasio" userId="4ac4190c-93ae-473e-8cf1-f9217ea1347c" providerId="ADAL" clId="{9AF15C80-F83B-4133-BA4F-CE21F162C683}" dt="2024-05-21T10:24:41.664" v="1723" actId="6549"/>
        <pc:sldMkLst>
          <pc:docMk/>
          <pc:sldMk cId="4089098427" sldId="3891"/>
        </pc:sldMkLst>
        <pc:spChg chg="add mod">
          <ac:chgData name="Ludovica Gervasio" userId="4ac4190c-93ae-473e-8cf1-f9217ea1347c" providerId="ADAL" clId="{9AF15C80-F83B-4133-BA4F-CE21F162C683}" dt="2024-05-21T10:24:41.664" v="1723" actId="6549"/>
          <ac:spMkLst>
            <pc:docMk/>
            <pc:sldMk cId="4089098427" sldId="3891"/>
            <ac:spMk id="7" creationId="{673EB01A-F13F-8558-AD5A-88207F1F292A}"/>
          </ac:spMkLst>
        </pc:spChg>
        <pc:spChg chg="del">
          <ac:chgData name="Ludovica Gervasio" userId="4ac4190c-93ae-473e-8cf1-f9217ea1347c" providerId="ADAL" clId="{9AF15C80-F83B-4133-BA4F-CE21F162C683}" dt="2024-05-21T09:49:50.894" v="319" actId="478"/>
          <ac:spMkLst>
            <pc:docMk/>
            <pc:sldMk cId="4089098427" sldId="3891"/>
            <ac:spMk id="14" creationId="{CD05E085-6892-9E31-C225-21B8363BD793}"/>
          </ac:spMkLst>
        </pc:spChg>
      </pc:sldChg>
      <pc:sldChg chg="add">
        <pc:chgData name="Ludovica Gervasio" userId="4ac4190c-93ae-473e-8cf1-f9217ea1347c" providerId="ADAL" clId="{9AF15C80-F83B-4133-BA4F-CE21F162C683}" dt="2024-05-21T09:46:55.283" v="223"/>
        <pc:sldMkLst>
          <pc:docMk/>
          <pc:sldMk cId="2883658908" sldId="3894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3073871584" sldId="3894"/>
        </pc:sldMkLst>
      </pc:sldChg>
      <pc:sldChg chg="addSp delSp modSp mod">
        <pc:chgData name="Ludovica Gervasio" userId="4ac4190c-93ae-473e-8cf1-f9217ea1347c" providerId="ADAL" clId="{9AF15C80-F83B-4133-BA4F-CE21F162C683}" dt="2024-05-21T10:18:43.388" v="1268" actId="20577"/>
        <pc:sldMkLst>
          <pc:docMk/>
          <pc:sldMk cId="3877306851" sldId="3897"/>
        </pc:sldMkLst>
        <pc:spChg chg="add mod">
          <ac:chgData name="Ludovica Gervasio" userId="4ac4190c-93ae-473e-8cf1-f9217ea1347c" providerId="ADAL" clId="{9AF15C80-F83B-4133-BA4F-CE21F162C683}" dt="2024-05-21T10:18:43.388" v="1268" actId="20577"/>
          <ac:spMkLst>
            <pc:docMk/>
            <pc:sldMk cId="3877306851" sldId="3897"/>
            <ac:spMk id="5" creationId="{887BA7FE-575E-DB84-B78C-7BFD73F06004}"/>
          </ac:spMkLst>
        </pc:spChg>
        <pc:spChg chg="del">
          <ac:chgData name="Ludovica Gervasio" userId="4ac4190c-93ae-473e-8cf1-f9217ea1347c" providerId="ADAL" clId="{9AF15C80-F83B-4133-BA4F-CE21F162C683}" dt="2024-05-21T09:50:13.378" v="325" actId="478"/>
          <ac:spMkLst>
            <pc:docMk/>
            <pc:sldMk cId="3877306851" sldId="3897"/>
            <ac:spMk id="18" creationId="{D0C69F42-C70E-ACC3-DC4B-0975EE85F854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19:29.317" v="1317" actId="6549"/>
        <pc:sldMkLst>
          <pc:docMk/>
          <pc:sldMk cId="3068639628" sldId="3899"/>
        </pc:sldMkLst>
        <pc:spChg chg="del">
          <ac:chgData name="Ludovica Gervasio" userId="4ac4190c-93ae-473e-8cf1-f9217ea1347c" providerId="ADAL" clId="{9AF15C80-F83B-4133-BA4F-CE21F162C683}" dt="2024-05-21T09:50:34.454" v="328" actId="478"/>
          <ac:spMkLst>
            <pc:docMk/>
            <pc:sldMk cId="3068639628" sldId="3899"/>
            <ac:spMk id="5" creationId="{A172944A-0B33-44B4-9C6E-459F588C71EB}"/>
          </ac:spMkLst>
        </pc:spChg>
        <pc:spChg chg="add mod">
          <ac:chgData name="Ludovica Gervasio" userId="4ac4190c-93ae-473e-8cf1-f9217ea1347c" providerId="ADAL" clId="{9AF15C80-F83B-4133-BA4F-CE21F162C683}" dt="2024-05-21T10:19:29.317" v="1317" actId="6549"/>
          <ac:spMkLst>
            <pc:docMk/>
            <pc:sldMk cId="3068639628" sldId="3899"/>
            <ac:spMk id="5" creationId="{FB6E9CF3-8C99-4AFD-D6DC-0C1404F72030}"/>
          </ac:spMkLst>
        </pc:spChg>
        <pc:graphicFrameChg chg="modGraphic">
          <ac:chgData name="Ludovica Gervasio" userId="4ac4190c-93ae-473e-8cf1-f9217ea1347c" providerId="ADAL" clId="{9AF15C80-F83B-4133-BA4F-CE21F162C683}" dt="2024-05-21T09:59:10.936" v="438" actId="6549"/>
          <ac:graphicFrameMkLst>
            <pc:docMk/>
            <pc:sldMk cId="3068639628" sldId="3899"/>
            <ac:graphicFrameMk id="7" creationId="{668F6711-51AB-ECC9-158E-2D3BFCAA2A54}"/>
          </ac:graphicFrameMkLst>
        </pc:graphicFrameChg>
        <pc:picChg chg="add del">
          <ac:chgData name="Ludovica Gervasio" userId="4ac4190c-93ae-473e-8cf1-f9217ea1347c" providerId="ADAL" clId="{9AF15C80-F83B-4133-BA4F-CE21F162C683}" dt="2024-05-21T10:05:17.525" v="520" actId="478"/>
          <ac:picMkLst>
            <pc:docMk/>
            <pc:sldMk cId="3068639628" sldId="3899"/>
            <ac:picMk id="3" creationId="{20993890-EA0F-A01F-AEEC-3F7BA1BF286B}"/>
          </ac:picMkLst>
        </pc:picChg>
      </pc:sldChg>
      <pc:sldChg chg="addSp delSp modSp mod">
        <pc:chgData name="Ludovica Gervasio" userId="4ac4190c-93ae-473e-8cf1-f9217ea1347c" providerId="ADAL" clId="{9AF15C80-F83B-4133-BA4F-CE21F162C683}" dt="2024-05-21T10:19:46.779" v="1337" actId="20577"/>
        <pc:sldMkLst>
          <pc:docMk/>
          <pc:sldMk cId="3012491440" sldId="3900"/>
        </pc:sldMkLst>
        <pc:spChg chg="add mod">
          <ac:chgData name="Ludovica Gervasio" userId="4ac4190c-93ae-473e-8cf1-f9217ea1347c" providerId="ADAL" clId="{9AF15C80-F83B-4133-BA4F-CE21F162C683}" dt="2024-05-21T10:19:46.779" v="1337" actId="20577"/>
          <ac:spMkLst>
            <pc:docMk/>
            <pc:sldMk cId="3012491440" sldId="3900"/>
            <ac:spMk id="2" creationId="{2C3B0896-395A-1E49-E9A3-607ADB224805}"/>
          </ac:spMkLst>
        </pc:spChg>
        <pc:spChg chg="del">
          <ac:chgData name="Ludovica Gervasio" userId="4ac4190c-93ae-473e-8cf1-f9217ea1347c" providerId="ADAL" clId="{9AF15C80-F83B-4133-BA4F-CE21F162C683}" dt="2024-05-21T09:50:36.821" v="329" actId="478"/>
          <ac:spMkLst>
            <pc:docMk/>
            <pc:sldMk cId="3012491440" sldId="3900"/>
            <ac:spMk id="62" creationId="{7F7D6169-0C2C-9F62-7160-64F7D48E38F0}"/>
          </ac:spMkLst>
        </pc:spChg>
      </pc:sldChg>
      <pc:sldChg chg="addSp delSp modSp mod">
        <pc:chgData name="Ludovica Gervasio" userId="4ac4190c-93ae-473e-8cf1-f9217ea1347c" providerId="ADAL" clId="{9AF15C80-F83B-4133-BA4F-CE21F162C683}" dt="2024-05-21T10:05:46.270" v="523"/>
        <pc:sldMkLst>
          <pc:docMk/>
          <pc:sldMk cId="820406113" sldId="3901"/>
        </pc:sldMkLst>
        <pc:spChg chg="mod">
          <ac:chgData name="Ludovica Gervasio" userId="4ac4190c-93ae-473e-8cf1-f9217ea1347c" providerId="ADAL" clId="{9AF15C80-F83B-4133-BA4F-CE21F162C683}" dt="2024-05-21T09:59:17.587" v="439" actId="14100"/>
          <ac:spMkLst>
            <pc:docMk/>
            <pc:sldMk cId="820406113" sldId="3901"/>
            <ac:spMk id="5" creationId="{8A94342C-EFBE-A078-10FD-2D30738A0848}"/>
          </ac:spMkLst>
        </pc:spChg>
        <pc:spChg chg="add mod">
          <ac:chgData name="Ludovica Gervasio" userId="4ac4190c-93ae-473e-8cf1-f9217ea1347c" providerId="ADAL" clId="{9AF15C80-F83B-4133-BA4F-CE21F162C683}" dt="2024-05-21T09:59:51.925" v="470" actId="20577"/>
          <ac:spMkLst>
            <pc:docMk/>
            <pc:sldMk cId="820406113" sldId="3901"/>
            <ac:spMk id="12" creationId="{3F41D24A-DC72-5291-25C4-6C9832D36917}"/>
          </ac:spMkLst>
        </pc:spChg>
        <pc:spChg chg="add mod">
          <ac:chgData name="Ludovica Gervasio" userId="4ac4190c-93ae-473e-8cf1-f9217ea1347c" providerId="ADAL" clId="{9AF15C80-F83B-4133-BA4F-CE21F162C683}" dt="2024-05-21T10:05:46.270" v="523"/>
          <ac:spMkLst>
            <pc:docMk/>
            <pc:sldMk cId="820406113" sldId="3901"/>
            <ac:spMk id="13" creationId="{256C8837-3960-35C0-B4E4-617294CA7002}"/>
          </ac:spMkLst>
        </pc:spChg>
        <pc:spChg chg="del">
          <ac:chgData name="Ludovica Gervasio" userId="4ac4190c-93ae-473e-8cf1-f9217ea1347c" providerId="ADAL" clId="{9AF15C80-F83B-4133-BA4F-CE21F162C683}" dt="2024-05-21T09:50:40.363" v="330" actId="478"/>
          <ac:spMkLst>
            <pc:docMk/>
            <pc:sldMk cId="820406113" sldId="3901"/>
            <ac:spMk id="85" creationId="{B1FFABEB-2CB5-A6B3-A962-719FD0AD4B0B}"/>
          </ac:spMkLst>
        </pc:spChg>
        <pc:graphicFrameChg chg="add mod modGraphic">
          <ac:chgData name="Ludovica Gervasio" userId="4ac4190c-93ae-473e-8cf1-f9217ea1347c" providerId="ADAL" clId="{9AF15C80-F83B-4133-BA4F-CE21F162C683}" dt="2024-05-21T10:00:58.180" v="500" actId="1038"/>
          <ac:graphicFrameMkLst>
            <pc:docMk/>
            <pc:sldMk cId="820406113" sldId="3901"/>
            <ac:graphicFrameMk id="11" creationId="{001DE5E7-DCD9-8CA4-D85E-A2EAEE54F7E1}"/>
          </ac:graphicFrameMkLst>
        </pc:graphicFrameChg>
        <pc:graphicFrameChg chg="mod">
          <ac:chgData name="Ludovica Gervasio" userId="4ac4190c-93ae-473e-8cf1-f9217ea1347c" providerId="ADAL" clId="{9AF15C80-F83B-4133-BA4F-CE21F162C683}" dt="2024-05-21T10:00:38.315" v="474"/>
          <ac:graphicFrameMkLst>
            <pc:docMk/>
            <pc:sldMk cId="820406113" sldId="3901"/>
            <ac:graphicFrameMk id="22" creationId="{E727632D-F741-F61A-BB4B-371B6AF8BB13}"/>
          </ac:graphicFrameMkLst>
        </pc:graphicFrame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563012754" sldId="3902"/>
        </pc:sldMkLst>
      </pc:sldChg>
      <pc:sldChg chg="addSp delSp modSp add mod">
        <pc:chgData name="Ludovica Gervasio" userId="4ac4190c-93ae-473e-8cf1-f9217ea1347c" providerId="ADAL" clId="{9AF15C80-F83B-4133-BA4F-CE21F162C683}" dt="2024-05-21T10:14:15.455" v="847" actId="6549"/>
        <pc:sldMkLst>
          <pc:docMk/>
          <pc:sldMk cId="1390639527" sldId="3902"/>
        </pc:sldMkLst>
        <pc:spChg chg="del">
          <ac:chgData name="Ludovica Gervasio" userId="4ac4190c-93ae-473e-8cf1-f9217ea1347c" providerId="ADAL" clId="{9AF15C80-F83B-4133-BA4F-CE21F162C683}" dt="2024-05-21T09:47:57.950" v="234" actId="478"/>
          <ac:spMkLst>
            <pc:docMk/>
            <pc:sldMk cId="1390639527" sldId="3902"/>
            <ac:spMk id="5" creationId="{BCD106FC-CCE0-105B-662B-0BFDD8945ECD}"/>
          </ac:spMkLst>
        </pc:spChg>
        <pc:spChg chg="add mod">
          <ac:chgData name="Ludovica Gervasio" userId="4ac4190c-93ae-473e-8cf1-f9217ea1347c" providerId="ADAL" clId="{9AF15C80-F83B-4133-BA4F-CE21F162C683}" dt="2024-05-21T10:14:15.455" v="847" actId="6549"/>
          <ac:spMkLst>
            <pc:docMk/>
            <pc:sldMk cId="1390639527" sldId="3902"/>
            <ac:spMk id="5" creationId="{C4A84F05-5E78-BB34-ADDA-0E75E417CAE2}"/>
          </ac:spMkLst>
        </pc:spChg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1420560039" sldId="3904"/>
        </pc:sldMkLst>
      </pc:sldChg>
      <pc:sldChg chg="add">
        <pc:chgData name="Ludovica Gervasio" userId="4ac4190c-93ae-473e-8cf1-f9217ea1347c" providerId="ADAL" clId="{9AF15C80-F83B-4133-BA4F-CE21F162C683}" dt="2024-05-21T09:46:55.283" v="223"/>
        <pc:sldMkLst>
          <pc:docMk/>
          <pc:sldMk cId="2731651005" sldId="3904"/>
        </pc:sldMkLst>
      </pc:sldChg>
      <pc:sldChg chg="del">
        <pc:chgData name="Ludovica Gervasio" userId="4ac4190c-93ae-473e-8cf1-f9217ea1347c" providerId="ADAL" clId="{9AF15C80-F83B-4133-BA4F-CE21F162C683}" dt="2024-05-21T09:46:32.730" v="221" actId="2696"/>
        <pc:sldMkLst>
          <pc:docMk/>
          <pc:sldMk cId="1730515655" sldId="3909"/>
        </pc:sldMkLst>
      </pc:sldChg>
      <pc:sldChg chg="del">
        <pc:chgData name="Ludovica Gervasio" userId="4ac4190c-93ae-473e-8cf1-f9217ea1347c" providerId="ADAL" clId="{9AF15C80-F83B-4133-BA4F-CE21F162C683}" dt="2024-05-21T09:46:32.730" v="221" actId="2696"/>
        <pc:sldMkLst>
          <pc:docMk/>
          <pc:sldMk cId="2758618990" sldId="3912"/>
        </pc:sldMkLst>
      </pc:sldChg>
      <pc:sldChg chg="addSp delSp modSp mod">
        <pc:chgData name="Ludovica Gervasio" userId="4ac4190c-93ae-473e-8cf1-f9217ea1347c" providerId="ADAL" clId="{9AF15C80-F83B-4133-BA4F-CE21F162C683}" dt="2024-05-21T10:22:06.794" v="1572" actId="6549"/>
        <pc:sldMkLst>
          <pc:docMk/>
          <pc:sldMk cId="2932329422" sldId="3913"/>
        </pc:sldMkLst>
        <pc:spChg chg="add mod">
          <ac:chgData name="Ludovica Gervasio" userId="4ac4190c-93ae-473e-8cf1-f9217ea1347c" providerId="ADAL" clId="{9AF15C80-F83B-4133-BA4F-CE21F162C683}" dt="2024-05-21T10:22:06.794" v="1572" actId="6549"/>
          <ac:spMkLst>
            <pc:docMk/>
            <pc:sldMk cId="2932329422" sldId="3913"/>
            <ac:spMk id="3" creationId="{53D4F185-C48B-C1A4-6160-F6776FD6D4CC}"/>
          </ac:spMkLst>
        </pc:spChg>
        <pc:spChg chg="del">
          <ac:chgData name="Ludovica Gervasio" userId="4ac4190c-93ae-473e-8cf1-f9217ea1347c" providerId="ADAL" clId="{9AF15C80-F83B-4133-BA4F-CE21F162C683}" dt="2024-05-21T09:50:58.726" v="336" actId="478"/>
          <ac:spMkLst>
            <pc:docMk/>
            <pc:sldMk cId="2932329422" sldId="3913"/>
            <ac:spMk id="4" creationId="{956A56F1-F891-0991-6D9E-06ACDA7D10F3}"/>
          </ac:spMkLst>
        </pc:spChg>
      </pc:sldChg>
      <pc:sldChg chg="addSp delSp modSp add mod">
        <pc:chgData name="Ludovica Gervasio" userId="4ac4190c-93ae-473e-8cf1-f9217ea1347c" providerId="ADAL" clId="{9AF15C80-F83B-4133-BA4F-CE21F162C683}" dt="2024-05-21T10:14:31.349" v="878" actId="20577"/>
        <pc:sldMkLst>
          <pc:docMk/>
          <pc:sldMk cId="1625567458" sldId="3914"/>
        </pc:sldMkLst>
        <pc:spChg chg="del">
          <ac:chgData name="Ludovica Gervasio" userId="4ac4190c-93ae-473e-8cf1-f9217ea1347c" providerId="ADAL" clId="{9AF15C80-F83B-4133-BA4F-CE21F162C683}" dt="2024-05-21T09:48:00.631" v="235" actId="478"/>
          <ac:spMkLst>
            <pc:docMk/>
            <pc:sldMk cId="1625567458" sldId="3914"/>
            <ac:spMk id="3" creationId="{53CB22BD-5FF7-12B8-F9B0-1FA4CC6850F0}"/>
          </ac:spMkLst>
        </pc:spChg>
        <pc:spChg chg="add mod">
          <ac:chgData name="Ludovica Gervasio" userId="4ac4190c-93ae-473e-8cf1-f9217ea1347c" providerId="ADAL" clId="{9AF15C80-F83B-4133-BA4F-CE21F162C683}" dt="2024-05-21T10:14:31.349" v="878" actId="20577"/>
          <ac:spMkLst>
            <pc:docMk/>
            <pc:sldMk cId="1625567458" sldId="3914"/>
            <ac:spMk id="3" creationId="{B5962AE8-45A3-339C-DEF4-72818B5709BF}"/>
          </ac:spMkLst>
        </pc:spChg>
        <pc:spChg chg="del">
          <ac:chgData name="Ludovica Gervasio" userId="4ac4190c-93ae-473e-8cf1-f9217ea1347c" providerId="ADAL" clId="{9AF15C80-F83B-4133-BA4F-CE21F162C683}" dt="2024-05-21T09:48:01.854" v="236" actId="478"/>
          <ac:spMkLst>
            <pc:docMk/>
            <pc:sldMk cId="1625567458" sldId="3914"/>
            <ac:spMk id="6" creationId="{B689D70B-0831-BFBB-A74A-2D1C21CAF5CF}"/>
          </ac:spMkLst>
        </pc:spChg>
      </pc:sldChg>
      <pc:sldChg chg="addSp delSp modSp del mod">
        <pc:chgData name="Ludovica Gervasio" userId="4ac4190c-93ae-473e-8cf1-f9217ea1347c" providerId="ADAL" clId="{9AF15C80-F83B-4133-BA4F-CE21F162C683}" dt="2024-05-21T09:46:49.999" v="222" actId="2696"/>
        <pc:sldMkLst>
          <pc:docMk/>
          <pc:sldMk cId="2248838594" sldId="3914"/>
        </pc:sldMkLst>
        <pc:spChg chg="add mod">
          <ac:chgData name="Ludovica Gervasio" userId="4ac4190c-93ae-473e-8cf1-f9217ea1347c" providerId="ADAL" clId="{9AF15C80-F83B-4133-BA4F-CE21F162C683}" dt="2024-05-13T13:57:09.682" v="94" actId="1076"/>
          <ac:spMkLst>
            <pc:docMk/>
            <pc:sldMk cId="2248838594" sldId="3914"/>
            <ac:spMk id="3" creationId="{53CB22BD-5FF7-12B8-F9B0-1FA4CC6850F0}"/>
          </ac:spMkLst>
        </pc:spChg>
        <pc:spChg chg="add mod">
          <ac:chgData name="Ludovica Gervasio" userId="4ac4190c-93ae-473e-8cf1-f9217ea1347c" providerId="ADAL" clId="{9AF15C80-F83B-4133-BA4F-CE21F162C683}" dt="2024-05-13T13:57:34.600" v="103" actId="6549"/>
          <ac:spMkLst>
            <pc:docMk/>
            <pc:sldMk cId="2248838594" sldId="3914"/>
            <ac:spMk id="4" creationId="{1A416691-CB64-9427-8C33-AABB6A32B29E}"/>
          </ac:spMkLst>
        </pc:spChg>
        <pc:spChg chg="del">
          <ac:chgData name="Ludovica Gervasio" userId="4ac4190c-93ae-473e-8cf1-f9217ea1347c" providerId="ADAL" clId="{9AF15C80-F83B-4133-BA4F-CE21F162C683}" dt="2024-05-13T13:57:13.594" v="95" actId="478"/>
          <ac:spMkLst>
            <pc:docMk/>
            <pc:sldMk cId="2248838594" sldId="3914"/>
            <ac:spMk id="23" creationId="{96F22DE3-D3EF-A6D7-8FB2-9EC6521B084E}"/>
          </ac:spMkLst>
        </pc:spChg>
        <pc:graphicFrameChg chg="del">
          <ac:chgData name="Ludovica Gervasio" userId="4ac4190c-93ae-473e-8cf1-f9217ea1347c" providerId="ADAL" clId="{9AF15C80-F83B-4133-BA4F-CE21F162C683}" dt="2024-05-13T13:57:13.594" v="95" actId="478"/>
          <ac:graphicFrameMkLst>
            <pc:docMk/>
            <pc:sldMk cId="2248838594" sldId="3914"/>
            <ac:graphicFrameMk id="24" creationId="{1C79DB9B-CFE0-FC98-3571-9E2F70B176A8}"/>
          </ac:graphicFrameMkLst>
        </pc:graphicFrameChg>
      </pc:sldChg>
      <pc:sldChg chg="del">
        <pc:chgData name="Ludovica Gervasio" userId="4ac4190c-93ae-473e-8cf1-f9217ea1347c" providerId="ADAL" clId="{9AF15C80-F83B-4133-BA4F-CE21F162C683}" dt="2024-05-21T09:46:32.730" v="221" actId="2696"/>
        <pc:sldMkLst>
          <pc:docMk/>
          <pc:sldMk cId="4101570974" sldId="3915"/>
        </pc:sldMkLst>
      </pc:sldChg>
      <pc:sldChg chg="modSp del mod ord">
        <pc:chgData name="Ludovica Gervasio" userId="4ac4190c-93ae-473e-8cf1-f9217ea1347c" providerId="ADAL" clId="{9AF15C80-F83B-4133-BA4F-CE21F162C683}" dt="2024-05-21T10:38:19.423" v="2091" actId="2696"/>
        <pc:sldMkLst>
          <pc:docMk/>
          <pc:sldMk cId="108405196" sldId="3916"/>
        </pc:sldMkLst>
        <pc:spChg chg="mod">
          <ac:chgData name="Ludovica Gervasio" userId="4ac4190c-93ae-473e-8cf1-f9217ea1347c" providerId="ADAL" clId="{9AF15C80-F83B-4133-BA4F-CE21F162C683}" dt="2024-05-21T10:38:12.304" v="2090" actId="6549"/>
          <ac:spMkLst>
            <pc:docMk/>
            <pc:sldMk cId="108405196" sldId="3916"/>
            <ac:spMk id="4" creationId="{4AC475F9-E817-4A4D-B010-2B898B917AD0}"/>
          </ac:spMkLst>
        </pc:spChg>
      </pc:sldChg>
      <pc:sldChg chg="modSp mod">
        <pc:chgData name="Ludovica Gervasio" userId="4ac4190c-93ae-473e-8cf1-f9217ea1347c" providerId="ADAL" clId="{9AF15C80-F83B-4133-BA4F-CE21F162C683}" dt="2024-05-21T10:38:29.981" v="2094" actId="20577"/>
        <pc:sldMkLst>
          <pc:docMk/>
          <pc:sldMk cId="1698332115" sldId="3916"/>
        </pc:sldMkLst>
        <pc:spChg chg="mod">
          <ac:chgData name="Ludovica Gervasio" userId="4ac4190c-93ae-473e-8cf1-f9217ea1347c" providerId="ADAL" clId="{9AF15C80-F83B-4133-BA4F-CE21F162C683}" dt="2024-05-21T10:38:29.981" v="2094" actId="20577"/>
          <ac:spMkLst>
            <pc:docMk/>
            <pc:sldMk cId="1698332115" sldId="3916"/>
            <ac:spMk id="4" creationId="{4AC475F9-E817-4A4D-B010-2B898B917AD0}"/>
          </ac:spMkLst>
        </pc:spChg>
      </pc:sldChg>
      <pc:sldChg chg="del">
        <pc:chgData name="Ludovica Gervasio" userId="4ac4190c-93ae-473e-8cf1-f9217ea1347c" providerId="ADAL" clId="{9AF15C80-F83B-4133-BA4F-CE21F162C683}" dt="2024-05-21T10:31:59.538" v="1823" actId="2696"/>
        <pc:sldMkLst>
          <pc:docMk/>
          <pc:sldMk cId="4225545490" sldId="3916"/>
        </pc:sldMkLst>
      </pc:sldChg>
      <pc:sldChg chg="modSp del mod ord">
        <pc:chgData name="Ludovica Gervasio" userId="4ac4190c-93ae-473e-8cf1-f9217ea1347c" providerId="ADAL" clId="{9AF15C80-F83B-4133-BA4F-CE21F162C683}" dt="2024-05-21T10:31:53.494" v="1822" actId="2696"/>
        <pc:sldMkLst>
          <pc:docMk/>
          <pc:sldMk cId="2024032925" sldId="3917"/>
        </pc:sldMkLst>
        <pc:spChg chg="mod">
          <ac:chgData name="Ludovica Gervasio" userId="4ac4190c-93ae-473e-8cf1-f9217ea1347c" providerId="ADAL" clId="{9AF15C80-F83B-4133-BA4F-CE21F162C683}" dt="2024-05-21T10:31:49.832" v="1821" actId="6549"/>
          <ac:spMkLst>
            <pc:docMk/>
            <pc:sldMk cId="2024032925" sldId="3917"/>
            <ac:spMk id="2" creationId="{B8997AA5-4071-57ED-228C-3A4BDE2B7465}"/>
          </ac:spMkLst>
        </pc:spChg>
      </pc:sldChg>
      <pc:sldChg chg="del">
        <pc:chgData name="Ludovica Gervasio" userId="4ac4190c-93ae-473e-8cf1-f9217ea1347c" providerId="ADAL" clId="{9AF15C80-F83B-4133-BA4F-CE21F162C683}" dt="2024-05-21T09:46:32.730" v="221" actId="2696"/>
        <pc:sldMkLst>
          <pc:docMk/>
          <pc:sldMk cId="2127337629" sldId="3922"/>
        </pc:sldMkLst>
      </pc:sldChg>
      <pc:sldChg chg="del">
        <pc:chgData name="Ludovica Gervasio" userId="4ac4190c-93ae-473e-8cf1-f9217ea1347c" providerId="ADAL" clId="{9AF15C80-F83B-4133-BA4F-CE21F162C683}" dt="2024-05-21T09:46:32.730" v="221" actId="2696"/>
        <pc:sldMkLst>
          <pc:docMk/>
          <pc:sldMk cId="3819736606" sldId="3923"/>
        </pc:sldMkLst>
      </pc:sldChg>
      <pc:sldChg chg="del">
        <pc:chgData name="Ludovica Gervasio" userId="4ac4190c-93ae-473e-8cf1-f9217ea1347c" providerId="ADAL" clId="{9AF15C80-F83B-4133-BA4F-CE21F162C683}" dt="2024-05-21T09:46:49.999" v="222" actId="2696"/>
        <pc:sldMkLst>
          <pc:docMk/>
          <pc:sldMk cId="240605149" sldId="3924"/>
        </pc:sldMkLst>
      </pc:sldChg>
      <pc:sldChg chg="addSp delSp modSp add mod">
        <pc:chgData name="Ludovica Gervasio" userId="4ac4190c-93ae-473e-8cf1-f9217ea1347c" providerId="ADAL" clId="{9AF15C80-F83B-4133-BA4F-CE21F162C683}" dt="2024-05-21T10:17:30.683" v="1146" actId="6549"/>
        <pc:sldMkLst>
          <pc:docMk/>
          <pc:sldMk cId="4066895738" sldId="3924"/>
        </pc:sldMkLst>
        <pc:spChg chg="del">
          <ac:chgData name="Ludovica Gervasio" userId="4ac4190c-93ae-473e-8cf1-f9217ea1347c" providerId="ADAL" clId="{9AF15C80-F83B-4133-BA4F-CE21F162C683}" dt="2024-05-21T09:50:02.446" v="322" actId="478"/>
          <ac:spMkLst>
            <pc:docMk/>
            <pc:sldMk cId="4066895738" sldId="3924"/>
            <ac:spMk id="4" creationId="{CC66D125-0C5E-4593-8936-DFF7151F8066}"/>
          </ac:spMkLst>
        </pc:spChg>
        <pc:spChg chg="add mod">
          <ac:chgData name="Ludovica Gervasio" userId="4ac4190c-93ae-473e-8cf1-f9217ea1347c" providerId="ADAL" clId="{9AF15C80-F83B-4133-BA4F-CE21F162C683}" dt="2024-05-21T10:17:30.683" v="1146" actId="6549"/>
          <ac:spMkLst>
            <pc:docMk/>
            <pc:sldMk cId="4066895738" sldId="3924"/>
            <ac:spMk id="4" creationId="{EFE5AB99-09EE-0D36-3378-69E9B4E9DCC9}"/>
          </ac:spMkLst>
        </pc:spChg>
      </pc:sldChg>
      <pc:sldChg chg="del">
        <pc:chgData name="Ludovica Gervasio" userId="4ac4190c-93ae-473e-8cf1-f9217ea1347c" providerId="ADAL" clId="{9AF15C80-F83B-4133-BA4F-CE21F162C683}" dt="2024-05-21T09:47:01.930" v="224" actId="2696"/>
        <pc:sldMkLst>
          <pc:docMk/>
          <pc:sldMk cId="274951911" sldId="3925"/>
        </pc:sldMkLst>
      </pc:sldChg>
      <pc:sldChg chg="del">
        <pc:chgData name="Ludovica Gervasio" userId="4ac4190c-93ae-473e-8cf1-f9217ea1347c" providerId="ADAL" clId="{9AF15C80-F83B-4133-BA4F-CE21F162C683}" dt="2024-05-21T09:47:01.930" v="224" actId="2696"/>
        <pc:sldMkLst>
          <pc:docMk/>
          <pc:sldMk cId="1858417867" sldId="3926"/>
        </pc:sldMkLst>
      </pc:sldChg>
      <pc:sldChg chg="del">
        <pc:chgData name="Ludovica Gervasio" userId="4ac4190c-93ae-473e-8cf1-f9217ea1347c" providerId="ADAL" clId="{9AF15C80-F83B-4133-BA4F-CE21F162C683}" dt="2024-05-21T09:47:01.930" v="224" actId="2696"/>
        <pc:sldMkLst>
          <pc:docMk/>
          <pc:sldMk cId="841892691" sldId="3927"/>
        </pc:sldMkLst>
      </pc:sldChg>
      <pc:sldChg chg="del">
        <pc:chgData name="Ludovica Gervasio" userId="4ac4190c-93ae-473e-8cf1-f9217ea1347c" providerId="ADAL" clId="{9AF15C80-F83B-4133-BA4F-CE21F162C683}" dt="2024-05-21T09:47:01.930" v="224" actId="2696"/>
        <pc:sldMkLst>
          <pc:docMk/>
          <pc:sldMk cId="3973334525" sldId="3928"/>
        </pc:sldMkLst>
      </pc:sldChg>
      <pc:sldChg chg="addSp delSp modSp add mod">
        <pc:chgData name="Ludovica Gervasio" userId="4ac4190c-93ae-473e-8cf1-f9217ea1347c" providerId="ADAL" clId="{9AF15C80-F83B-4133-BA4F-CE21F162C683}" dt="2024-05-21T10:19:13.026" v="1303" actId="1076"/>
        <pc:sldMkLst>
          <pc:docMk/>
          <pc:sldMk cId="3550584745" sldId="3930"/>
        </pc:sldMkLst>
        <pc:spChg chg="add 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9" creationId="{969D211B-E94C-0138-0E23-56E0D62A37FA}"/>
          </ac:spMkLst>
        </pc:spChg>
        <pc:spChg chg="add 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15" creationId="{98B22722-1AB6-FFED-A8AF-210524916C7F}"/>
          </ac:spMkLst>
        </pc:spChg>
        <pc:spChg chg="del">
          <ac:chgData name="Ludovica Gervasio" userId="4ac4190c-93ae-473e-8cf1-f9217ea1347c" providerId="ADAL" clId="{9AF15C80-F83B-4133-BA4F-CE21F162C683}" dt="2024-05-21T09:55:23.165" v="364" actId="478"/>
          <ac:spMkLst>
            <pc:docMk/>
            <pc:sldMk cId="3550584745" sldId="3930"/>
            <ac:spMk id="19" creationId="{98B22722-1AB6-FFED-A8AF-210524916C7F}"/>
          </ac:spMkLst>
        </pc:spChg>
        <pc:spChg chg="del">
          <ac:chgData name="Ludovica Gervasio" userId="4ac4190c-93ae-473e-8cf1-f9217ea1347c" providerId="ADAL" clId="{9AF15C80-F83B-4133-BA4F-CE21F162C683}" dt="2024-05-21T09:55:21.200" v="363" actId="478"/>
          <ac:spMkLst>
            <pc:docMk/>
            <pc:sldMk cId="3550584745" sldId="3930"/>
            <ac:spMk id="20" creationId="{969D211B-E94C-0138-0E23-56E0D62A37FA}"/>
          </ac:spMkLst>
        </pc:spChg>
        <pc:spChg chg="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21" creationId="{D1E807BA-7583-7276-FD5F-BD3CBA5481A7}"/>
          </ac:spMkLst>
        </pc:spChg>
        <pc:spChg chg="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23" creationId="{78B62AB4-7FD7-BBE8-4C34-00166C649065}"/>
          </ac:spMkLst>
        </pc:spChg>
        <pc:spChg chg="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25" creationId="{3FB9CA1E-4B44-6819-8605-56301CC9FE80}"/>
          </ac:spMkLst>
        </pc:spChg>
        <pc:spChg chg="mod">
          <ac:chgData name="Ludovica Gervasio" userId="4ac4190c-93ae-473e-8cf1-f9217ea1347c" providerId="ADAL" clId="{9AF15C80-F83B-4133-BA4F-CE21F162C683}" dt="2024-05-21T09:55:30.327" v="366"/>
          <ac:spMkLst>
            <pc:docMk/>
            <pc:sldMk cId="3550584745" sldId="3930"/>
            <ac:spMk id="26" creationId="{5DA1D610-0652-84D7-2E7C-AB6D5D790039}"/>
          </ac:spMkLst>
        </pc:spChg>
        <pc:spChg chg="del mod">
          <ac:chgData name="Ludovica Gervasio" userId="4ac4190c-93ae-473e-8cf1-f9217ea1347c" providerId="ADAL" clId="{9AF15C80-F83B-4133-BA4F-CE21F162C683}" dt="2024-05-21T09:55:33.920" v="367" actId="478"/>
          <ac:spMkLst>
            <pc:docMk/>
            <pc:sldMk cId="3550584745" sldId="3930"/>
            <ac:spMk id="27" creationId="{5C84AAFA-961B-6188-A41B-C8CCB7094FC0}"/>
          </ac:spMkLst>
        </pc:spChg>
        <pc:spChg chg="add mod">
          <ac:chgData name="Ludovica Gervasio" userId="4ac4190c-93ae-473e-8cf1-f9217ea1347c" providerId="ADAL" clId="{9AF15C80-F83B-4133-BA4F-CE21F162C683}" dt="2024-05-21T10:19:13.026" v="1303" actId="1076"/>
          <ac:spMkLst>
            <pc:docMk/>
            <pc:sldMk cId="3550584745" sldId="3930"/>
            <ac:spMk id="29" creationId="{633F8CB0-99BB-51EB-20F1-E33E8E52010A}"/>
          </ac:spMkLst>
        </pc:spChg>
        <pc:spChg chg="mod">
          <ac:chgData name="Ludovica Gervasio" userId="4ac4190c-93ae-473e-8cf1-f9217ea1347c" providerId="ADAL" clId="{9AF15C80-F83B-4133-BA4F-CE21F162C683}" dt="2024-05-21T09:55:56.338" v="373"/>
          <ac:spMkLst>
            <pc:docMk/>
            <pc:sldMk cId="3550584745" sldId="3930"/>
            <ac:spMk id="33" creationId="{D1E807BA-7583-7276-FD5F-BD3CBA5481A7}"/>
          </ac:spMkLst>
        </pc:spChg>
        <pc:spChg chg="mod">
          <ac:chgData name="Ludovica Gervasio" userId="4ac4190c-93ae-473e-8cf1-f9217ea1347c" providerId="ADAL" clId="{9AF15C80-F83B-4133-BA4F-CE21F162C683}" dt="2024-05-21T09:55:56.338" v="373"/>
          <ac:spMkLst>
            <pc:docMk/>
            <pc:sldMk cId="3550584745" sldId="3930"/>
            <ac:spMk id="34" creationId="{78B62AB4-7FD7-BBE8-4C34-00166C649065}"/>
          </ac:spMkLst>
        </pc:spChg>
        <pc:spChg chg="mod">
          <ac:chgData name="Ludovica Gervasio" userId="4ac4190c-93ae-473e-8cf1-f9217ea1347c" providerId="ADAL" clId="{9AF15C80-F83B-4133-BA4F-CE21F162C683}" dt="2024-05-21T09:55:56.338" v="373"/>
          <ac:spMkLst>
            <pc:docMk/>
            <pc:sldMk cId="3550584745" sldId="3930"/>
            <ac:spMk id="35" creationId="{3FB9CA1E-4B44-6819-8605-56301CC9FE80}"/>
          </ac:spMkLst>
        </pc:spChg>
        <pc:spChg chg="mod">
          <ac:chgData name="Ludovica Gervasio" userId="4ac4190c-93ae-473e-8cf1-f9217ea1347c" providerId="ADAL" clId="{9AF15C80-F83B-4133-BA4F-CE21F162C683}" dt="2024-05-21T09:59:03.018" v="437" actId="6549"/>
          <ac:spMkLst>
            <pc:docMk/>
            <pc:sldMk cId="3550584745" sldId="3930"/>
            <ac:spMk id="36" creationId="{5DA1D610-0652-84D7-2E7C-AB6D5D790039}"/>
          </ac:spMkLst>
        </pc:spChg>
        <pc:spChg chg="mod">
          <ac:chgData name="Ludovica Gervasio" userId="4ac4190c-93ae-473e-8cf1-f9217ea1347c" providerId="ADAL" clId="{9AF15C80-F83B-4133-BA4F-CE21F162C683}" dt="2024-05-21T09:55:56.338" v="373"/>
          <ac:spMkLst>
            <pc:docMk/>
            <pc:sldMk cId="3550584745" sldId="3930"/>
            <ac:spMk id="37" creationId="{5C84AAFA-961B-6188-A41B-C8CCB7094FC0}"/>
          </ac:spMkLst>
        </pc:spChg>
        <pc:spChg chg="add mod">
          <ac:chgData name="Ludovica Gervasio" userId="4ac4190c-93ae-473e-8cf1-f9217ea1347c" providerId="ADAL" clId="{9AF15C80-F83B-4133-BA4F-CE21F162C683}" dt="2024-05-21T10:19:03.489" v="1299" actId="6549"/>
          <ac:spMkLst>
            <pc:docMk/>
            <pc:sldMk cId="3550584745" sldId="3930"/>
            <ac:spMk id="39" creationId="{11297EEB-9E38-4F26-1DB9-E3E168761BF9}"/>
          </ac:spMkLst>
        </pc:spChg>
        <pc:grpChg chg="del">
          <ac:chgData name="Ludovica Gervasio" userId="4ac4190c-93ae-473e-8cf1-f9217ea1347c" providerId="ADAL" clId="{9AF15C80-F83B-4133-BA4F-CE21F162C683}" dt="2024-05-21T09:55:21.200" v="363" actId="478"/>
          <ac:grpSpMkLst>
            <pc:docMk/>
            <pc:sldMk cId="3550584745" sldId="3930"/>
            <ac:grpSpMk id="11" creationId="{383F622C-3296-BDCC-EBEC-D778E976D6DA}"/>
          </ac:grpSpMkLst>
        </pc:grpChg>
        <pc:grpChg chg="add del mod">
          <ac:chgData name="Ludovica Gervasio" userId="4ac4190c-93ae-473e-8cf1-f9217ea1347c" providerId="ADAL" clId="{9AF15C80-F83B-4133-BA4F-CE21F162C683}" dt="2024-05-21T09:55:35.529" v="368" actId="478"/>
          <ac:grpSpMkLst>
            <pc:docMk/>
            <pc:sldMk cId="3550584745" sldId="3930"/>
            <ac:grpSpMk id="16" creationId="{383F622C-3296-BDCC-EBEC-D778E976D6DA}"/>
          </ac:grpSpMkLst>
        </pc:grpChg>
        <pc:grpChg chg="add mod">
          <ac:chgData name="Ludovica Gervasio" userId="4ac4190c-93ae-473e-8cf1-f9217ea1347c" providerId="ADAL" clId="{9AF15C80-F83B-4133-BA4F-CE21F162C683}" dt="2024-05-21T09:55:59.077" v="374" actId="1076"/>
          <ac:grpSpMkLst>
            <pc:docMk/>
            <pc:sldMk cId="3550584745" sldId="3930"/>
            <ac:grpSpMk id="32" creationId="{383F622C-3296-BDCC-EBEC-D778E976D6DA}"/>
          </ac:grpSpMkLst>
        </pc:grpChg>
        <pc:graphicFrameChg chg="del">
          <ac:chgData name="Ludovica Gervasio" userId="4ac4190c-93ae-473e-8cf1-f9217ea1347c" providerId="ADAL" clId="{9AF15C80-F83B-4133-BA4F-CE21F162C683}" dt="2024-05-21T09:55:21.200" v="363" actId="478"/>
          <ac:graphicFrameMkLst>
            <pc:docMk/>
            <pc:sldMk cId="3550584745" sldId="3930"/>
            <ac:graphicFrameMk id="3" creationId="{D5A92F1F-9F3E-4A21-0CFA-AC1A5D084E73}"/>
          </ac:graphicFrameMkLst>
        </pc:graphicFrameChg>
        <pc:graphicFrameChg chg="del">
          <ac:chgData name="Ludovica Gervasio" userId="4ac4190c-93ae-473e-8cf1-f9217ea1347c" providerId="ADAL" clId="{9AF15C80-F83B-4133-BA4F-CE21F162C683}" dt="2024-05-21T09:55:21.200" v="363" actId="478"/>
          <ac:graphicFrameMkLst>
            <pc:docMk/>
            <pc:sldMk cId="3550584745" sldId="3930"/>
            <ac:graphicFrameMk id="7" creationId="{8C71BB2B-5758-D048-0E00-B1D5E316313D}"/>
          </ac:graphicFrameMkLst>
        </pc:graphicFrameChg>
        <pc:graphicFrameChg chg="del">
          <ac:chgData name="Ludovica Gervasio" userId="4ac4190c-93ae-473e-8cf1-f9217ea1347c" providerId="ADAL" clId="{9AF15C80-F83B-4133-BA4F-CE21F162C683}" dt="2024-05-21T09:54:15.434" v="360" actId="478"/>
          <ac:graphicFrameMkLst>
            <pc:docMk/>
            <pc:sldMk cId="3550584745" sldId="3930"/>
            <ac:graphicFrameMk id="8" creationId="{673C9B92-7A90-6A88-338D-04E35C2CD6B5}"/>
          </ac:graphicFrameMkLst>
        </pc:graphicFrameChg>
        <pc:graphicFrameChg chg="add mod">
          <ac:chgData name="Ludovica Gervasio" userId="4ac4190c-93ae-473e-8cf1-f9217ea1347c" providerId="ADAL" clId="{9AF15C80-F83B-4133-BA4F-CE21F162C683}" dt="2024-05-21T09:55:30.327" v="366"/>
          <ac:graphicFrameMkLst>
            <pc:docMk/>
            <pc:sldMk cId="3550584745" sldId="3930"/>
            <ac:graphicFrameMk id="10" creationId="{8C71BB2B-5758-D048-0E00-B1D5E316313D}"/>
          </ac:graphicFrameMkLst>
        </pc:graphicFrameChg>
        <pc:graphicFrameChg chg="add mod modGraphic">
          <ac:chgData name="Ludovica Gervasio" userId="4ac4190c-93ae-473e-8cf1-f9217ea1347c" providerId="ADAL" clId="{9AF15C80-F83B-4133-BA4F-CE21F162C683}" dt="2024-05-21T09:58:55.251" v="427" actId="20577"/>
          <ac:graphicFrameMkLst>
            <pc:docMk/>
            <pc:sldMk cId="3550584745" sldId="3930"/>
            <ac:graphicFrameMk id="28" creationId="{D5A92F1F-9F3E-4A21-0CFA-AC1A5D084E73}"/>
          </ac:graphicFrameMkLst>
        </pc:graphicFrameChg>
        <pc:graphicFrameChg chg="add del mod">
          <ac:chgData name="Ludovica Gervasio" userId="4ac4190c-93ae-473e-8cf1-f9217ea1347c" providerId="ADAL" clId="{9AF15C80-F83B-4133-BA4F-CE21F162C683}" dt="2024-05-21T09:57:37.090" v="403" actId="478"/>
          <ac:graphicFrameMkLst>
            <pc:docMk/>
            <pc:sldMk cId="3550584745" sldId="3930"/>
            <ac:graphicFrameMk id="30" creationId="{673C9B92-7A90-6A88-338D-04E35C2CD6B5}"/>
          </ac:graphicFrameMkLst>
        </pc:graphicFrameChg>
        <pc:graphicFrameChg chg="add del mod">
          <ac:chgData name="Ludovica Gervasio" userId="4ac4190c-93ae-473e-8cf1-f9217ea1347c" providerId="ADAL" clId="{9AF15C80-F83B-4133-BA4F-CE21F162C683}" dt="2024-05-21T09:55:45.982" v="371" actId="478"/>
          <ac:graphicFrameMkLst>
            <pc:docMk/>
            <pc:sldMk cId="3550584745" sldId="3930"/>
            <ac:graphicFrameMk id="31" creationId="{D5A92F1F-9F3E-4A21-0CFA-AC1A5D084E73}"/>
          </ac:graphicFrameMkLst>
        </pc:graphicFrameChg>
        <pc:picChg chg="add del mod modCrop">
          <ac:chgData name="Ludovica Gervasio" userId="4ac4190c-93ae-473e-8cf1-f9217ea1347c" providerId="ADAL" clId="{9AF15C80-F83B-4133-BA4F-CE21F162C683}" dt="2024-05-21T09:55:21.200" v="363" actId="478"/>
          <ac:picMkLst>
            <pc:docMk/>
            <pc:sldMk cId="3550584745" sldId="3930"/>
            <ac:picMk id="4" creationId="{67E030BF-6861-797F-85F2-CB6E04200247}"/>
          </ac:picMkLst>
        </pc:picChg>
        <pc:picChg chg="add mod ord">
          <ac:chgData name="Ludovica Gervasio" userId="4ac4190c-93ae-473e-8cf1-f9217ea1347c" providerId="ADAL" clId="{9AF15C80-F83B-4133-BA4F-CE21F162C683}" dt="2024-05-21T10:19:11.436" v="1302" actId="167"/>
          <ac:picMkLst>
            <pc:docMk/>
            <pc:sldMk cId="3550584745" sldId="3930"/>
            <ac:picMk id="38" creationId="{94A3CF32-1F5D-D9D0-BD02-78B4020330A9}"/>
          </ac:picMkLst>
        </pc:picChg>
      </pc:sldChg>
      <pc:sldChg chg="delSp del mod">
        <pc:chgData name="Ludovica Gervasio" userId="4ac4190c-93ae-473e-8cf1-f9217ea1347c" providerId="ADAL" clId="{9AF15C80-F83B-4133-BA4F-CE21F162C683}" dt="2024-05-21T09:58:09.926" v="419" actId="2696"/>
        <pc:sldMkLst>
          <pc:docMk/>
          <pc:sldMk cId="1358308528" sldId="3932"/>
        </pc:sldMkLst>
        <pc:spChg chg="del">
          <ac:chgData name="Ludovica Gervasio" userId="4ac4190c-93ae-473e-8cf1-f9217ea1347c" providerId="ADAL" clId="{9AF15C80-F83B-4133-BA4F-CE21F162C683}" dt="2024-05-21T09:55:28.113" v="365" actId="21"/>
          <ac:spMkLst>
            <pc:docMk/>
            <pc:sldMk cId="1358308528" sldId="3932"/>
            <ac:spMk id="5" creationId="{633F8CB0-99BB-51EB-20F1-E33E8E52010A}"/>
          </ac:spMkLst>
        </pc:spChg>
        <pc:spChg chg="del">
          <ac:chgData name="Ludovica Gervasio" userId="4ac4190c-93ae-473e-8cf1-f9217ea1347c" providerId="ADAL" clId="{9AF15C80-F83B-4133-BA4F-CE21F162C683}" dt="2024-05-21T09:55:28.113" v="365" actId="21"/>
          <ac:spMkLst>
            <pc:docMk/>
            <pc:sldMk cId="1358308528" sldId="3932"/>
            <ac:spMk id="19" creationId="{98B22722-1AB6-FFED-A8AF-210524916C7F}"/>
          </ac:spMkLst>
        </pc:spChg>
        <pc:spChg chg="del">
          <ac:chgData name="Ludovica Gervasio" userId="4ac4190c-93ae-473e-8cf1-f9217ea1347c" providerId="ADAL" clId="{9AF15C80-F83B-4133-BA4F-CE21F162C683}" dt="2024-05-21T09:55:28.113" v="365" actId="21"/>
          <ac:spMkLst>
            <pc:docMk/>
            <pc:sldMk cId="1358308528" sldId="3932"/>
            <ac:spMk id="20" creationId="{969D211B-E94C-0138-0E23-56E0D62A37FA}"/>
          </ac:spMkLst>
        </pc:spChg>
        <pc:grpChg chg="del">
          <ac:chgData name="Ludovica Gervasio" userId="4ac4190c-93ae-473e-8cf1-f9217ea1347c" providerId="ADAL" clId="{9AF15C80-F83B-4133-BA4F-CE21F162C683}" dt="2024-05-21T09:55:28.113" v="365" actId="21"/>
          <ac:grpSpMkLst>
            <pc:docMk/>
            <pc:sldMk cId="1358308528" sldId="3932"/>
            <ac:grpSpMk id="11" creationId="{383F622C-3296-BDCC-EBEC-D778E976D6DA}"/>
          </ac:grpSpMkLst>
        </pc:grpChg>
        <pc:graphicFrameChg chg="del">
          <ac:chgData name="Ludovica Gervasio" userId="4ac4190c-93ae-473e-8cf1-f9217ea1347c" providerId="ADAL" clId="{9AF15C80-F83B-4133-BA4F-CE21F162C683}" dt="2024-05-21T09:55:28.113" v="365" actId="21"/>
          <ac:graphicFrameMkLst>
            <pc:docMk/>
            <pc:sldMk cId="1358308528" sldId="3932"/>
            <ac:graphicFrameMk id="3" creationId="{D5A92F1F-9F3E-4A21-0CFA-AC1A5D084E73}"/>
          </ac:graphicFrameMkLst>
        </pc:graphicFrameChg>
        <pc:graphicFrameChg chg="del">
          <ac:chgData name="Ludovica Gervasio" userId="4ac4190c-93ae-473e-8cf1-f9217ea1347c" providerId="ADAL" clId="{9AF15C80-F83B-4133-BA4F-CE21F162C683}" dt="2024-05-21T09:55:28.113" v="365" actId="21"/>
          <ac:graphicFrameMkLst>
            <pc:docMk/>
            <pc:sldMk cId="1358308528" sldId="3932"/>
            <ac:graphicFrameMk id="7" creationId="{8C71BB2B-5758-D048-0E00-B1D5E316313D}"/>
          </ac:graphicFrameMkLst>
        </pc:graphicFrameChg>
        <pc:graphicFrameChg chg="del">
          <ac:chgData name="Ludovica Gervasio" userId="4ac4190c-93ae-473e-8cf1-f9217ea1347c" providerId="ADAL" clId="{9AF15C80-F83B-4133-BA4F-CE21F162C683}" dt="2024-05-21T09:55:28.113" v="365" actId="21"/>
          <ac:graphicFrameMkLst>
            <pc:docMk/>
            <pc:sldMk cId="1358308528" sldId="3932"/>
            <ac:graphicFrameMk id="8" creationId="{673C9B92-7A90-6A88-338D-04E35C2CD6B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https://formatsrl365.sharepoint.com/docprog/24019TF-001/Documenti/Cantiere/2024-019tf%20Appoggio%20IMPRESE%20AREA%200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1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https://formatsrl365.sharepoint.com/docprog/24019TF-001/Documenti/Cantiere/2024-019tf%20Appoggio%20CONSUMATORI%20AREA%200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https://formatsrl365.sharepoint.com/docprog/24019TF-001/Documenti/Cantiere/2024-019tf%20Appoggio%20CONSUMATORI%20AREA%200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2.xml"/><Relationship Id="rId4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oleObject" Target="https://formatsrl365.sharepoint.com/docprog/24019TF-001/Documenti/Cantiere/2024-019tf%20Appoggio%20CONSUMATORI%20AREA%2001.xlsx" TargetMode="External"/><Relationship Id="rId1" Type="http://schemas.openxmlformats.org/officeDocument/2006/relationships/themeOverride" Target="../theme/themeOverride13.xml"/><Relationship Id="rId4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https://formatsrl365.sharepoint.com/docprog/24019TF-001/Documenti/Cantiere/2024-019tf%20Appoggio%20CONSUMATORI%20AREA%200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4.xml"/><Relationship Id="rId4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oleObject" Target="https://formatsrl365.sharepoint.com/docprog/24019TF-001/Documenti/Cantiere/2024-019tf%20Appoggio%20CONSUMATORI%20AREA%2001.xlsx" TargetMode="External"/><Relationship Id="rId1" Type="http://schemas.openxmlformats.org/officeDocument/2006/relationships/themeOverride" Target="../theme/themeOverride15.xml"/><Relationship Id="rId4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6.xml"/><Relationship Id="rId4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7.xml"/><Relationship Id="rId4" Type="http://schemas.microsoft.com/office/2011/relationships/chartStyle" Target="style23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oleObject" Target="https://formatsrl365.sharepoint.com/docprog/24019TF-001/Documenti/Cantiere/2024-019tf%20Appoggio%20CONSUMATORI%20AREA%2001.xlsx" TargetMode="External"/><Relationship Id="rId1" Type="http://schemas.openxmlformats.org/officeDocument/2006/relationships/themeOverride" Target="../theme/themeOverride18.xml"/><Relationship Id="rId4" Type="http://schemas.microsoft.com/office/2011/relationships/chartStyle" Target="style24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https://formatsrl365.sharepoint.com/docprog/24019TF-001/Documenti/Cantiere/2024-019tf%20Appoggio%20CONSUMATORI%20AREA%20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https://formatsrl365.sharepoint.com/docprog/24019TF-001/Documenti/Cantiere/2024-019tf%20Appoggio%20IMPRESE%20AREA%2001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01.xlsx]1-3-9-13'!$C$4:$C$6</c:f>
              <c:numCache>
                <c:formatCode>0.0</c:formatCode>
                <c:ptCount val="3"/>
                <c:pt idx="0">
                  <c:v>3.5204568511140448</c:v>
                </c:pt>
                <c:pt idx="1">
                  <c:v>77.620186989901867</c:v>
                </c:pt>
                <c:pt idx="2">
                  <c:v>18.859356158984131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2B-49D7-86B8-3D0E31D3BBC7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01.xlsx]1-3-9-13'!$F$4:$F$6</c:f>
              <c:numCache>
                <c:formatCode>###0.0</c:formatCode>
                <c:ptCount val="3"/>
                <c:pt idx="0">
                  <c:v>3.1</c:v>
                </c:pt>
                <c:pt idx="1">
                  <c:v>76.131488725239421</c:v>
                </c:pt>
                <c:pt idx="2">
                  <c:v>20.768511274760581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2B-49D7-86B8-3D0E31D3BB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22544896"/>
        <c:axId val="261665856"/>
      </c:barChart>
      <c:catAx>
        <c:axId val="22254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1665856"/>
        <c:crosses val="autoZero"/>
        <c:auto val="1"/>
        <c:lblAlgn val="ctr"/>
        <c:lblOffset val="100"/>
        <c:noMultiLvlLbl val="0"/>
      </c:catAx>
      <c:valAx>
        <c:axId val="2616658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254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01.xlsx]11-12'!$C$12:$C$18</c:f>
              <c:numCache>
                <c:formatCode>0.0</c:formatCode>
                <c:ptCount val="7"/>
                <c:pt idx="0">
                  <c:v>55.6</c:v>
                </c:pt>
                <c:pt idx="1">
                  <c:v>45.598250611166421</c:v>
                </c:pt>
                <c:pt idx="2">
                  <c:v>25.965463238034044</c:v>
                </c:pt>
                <c:pt idx="3">
                  <c:v>5.2583369853082029</c:v>
                </c:pt>
                <c:pt idx="4">
                  <c:v>5.1769884119984422</c:v>
                </c:pt>
                <c:pt idx="5">
                  <c:v>0.98707548631132813</c:v>
                </c:pt>
                <c:pt idx="6">
                  <c:v>41.589053214763425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EA-4553-B51C-E2E8A0EC7B43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01.xlsx]11-12'!$F$12:$F$18</c:f>
              <c:numCache>
                <c:formatCode>###0.0</c:formatCode>
                <c:ptCount val="7"/>
                <c:pt idx="0">
                  <c:v>57</c:v>
                </c:pt>
                <c:pt idx="1">
                  <c:v>37.054978520537283</c:v>
                </c:pt>
                <c:pt idx="2">
                  <c:v>27.440030675145653</c:v>
                </c:pt>
                <c:pt idx="3">
                  <c:v>6.2399255556865789</c:v>
                </c:pt>
                <c:pt idx="4">
                  <c:v>1.9000000000000001</c:v>
                </c:pt>
                <c:pt idx="5">
                  <c:v>1.5986884058640498</c:v>
                </c:pt>
                <c:pt idx="6">
                  <c:v>44.085310695209266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A-4553-B51C-E2E8A0EC7B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22422528"/>
        <c:axId val="253515392"/>
      </c:barChart>
      <c:catAx>
        <c:axId val="22242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515392"/>
        <c:crosses val="autoZero"/>
        <c:auto val="1"/>
        <c:lblAlgn val="ctr"/>
        <c:lblOffset val="100"/>
        <c:noMultiLvlLbl val="0"/>
      </c:catAx>
      <c:valAx>
        <c:axId val="2535153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242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84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01.xlsx]13'!$C$4:$C$7</c:f>
              <c:numCache>
                <c:formatCode>0.0</c:formatCode>
                <c:ptCount val="4"/>
                <c:pt idx="0">
                  <c:v>29</c:v>
                </c:pt>
                <c:pt idx="1">
                  <c:v>33.799999999999997</c:v>
                </c:pt>
                <c:pt idx="2">
                  <c:v>20.8</c:v>
                </c:pt>
                <c:pt idx="3">
                  <c:v>16.400000000000006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6C-428F-9787-B5DF4D6A6352}"/>
            </c:ext>
          </c:extLst>
        </c:ser>
        <c:ser>
          <c:idx val="1"/>
          <c:order val="1"/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01.xlsx]13'!$I$4:$I$7</c:f>
              <c:numCache>
                <c:formatCode>###0.0</c:formatCode>
                <c:ptCount val="4"/>
                <c:pt idx="0">
                  <c:v>26.566666666666666</c:v>
                </c:pt>
                <c:pt idx="1">
                  <c:v>33.633333333333333</c:v>
                </c:pt>
                <c:pt idx="2">
                  <c:v>18.533333333333335</c:v>
                </c:pt>
                <c:pt idx="3">
                  <c:v>21.266666666666666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6C-428F-9787-B5DF4D6A63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56441856"/>
        <c:axId val="256688128"/>
      </c:barChart>
      <c:catAx>
        <c:axId val="25644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688128"/>
        <c:crosses val="autoZero"/>
        <c:auto val="1"/>
        <c:lblAlgn val="ctr"/>
        <c:lblOffset val="100"/>
        <c:noMultiLvlLbl val="0"/>
      </c:catAx>
      <c:valAx>
        <c:axId val="2566881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644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9309153713299E-2"/>
          <c:y val="8.1936685288640593E-2"/>
          <c:w val="0.52950172829030284"/>
          <c:h val="0.836126629422718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01.xlsx]14'!$C$4:$C$9</c:f>
              <c:numCache>
                <c:formatCode>0.0</c:formatCode>
                <c:ptCount val="6"/>
                <c:pt idx="0">
                  <c:v>59.913348332477291</c:v>
                </c:pt>
                <c:pt idx="1">
                  <c:v>29.1</c:v>
                </c:pt>
                <c:pt idx="2">
                  <c:v>18.957064227201435</c:v>
                </c:pt>
                <c:pt idx="3">
                  <c:v>14.2</c:v>
                </c:pt>
                <c:pt idx="4">
                  <c:v>2.5080586118716148</c:v>
                </c:pt>
                <c:pt idx="5">
                  <c:v>2.8924271904846224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E-43A3-AF4F-14EDEB562711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01.xlsx]14'!$F$4:$F$9</c:f>
              <c:numCache>
                <c:formatCode>###0.0</c:formatCode>
                <c:ptCount val="6"/>
                <c:pt idx="0">
                  <c:v>60.642364861740703</c:v>
                </c:pt>
                <c:pt idx="1">
                  <c:v>25.09395305959352</c:v>
                </c:pt>
                <c:pt idx="2">
                  <c:v>17.475939596165254</c:v>
                </c:pt>
                <c:pt idx="3">
                  <c:v>13.9</c:v>
                </c:pt>
                <c:pt idx="4">
                  <c:v>2.6813820045705334</c:v>
                </c:pt>
                <c:pt idx="5">
                  <c:v>4.3840937299396545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CE-43A3-AF4F-14EDEB562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"/>
        <c:axId val="274892288"/>
        <c:axId val="274311424"/>
      </c:barChart>
      <c:catAx>
        <c:axId val="2748922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4311424"/>
        <c:crosses val="autoZero"/>
        <c:auto val="1"/>
        <c:lblAlgn val="ctr"/>
        <c:lblOffset val="100"/>
        <c:noMultiLvlLbl val="0"/>
      </c:catAx>
      <c:valAx>
        <c:axId val="27431142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748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01.xlsx]3'!$C$4:$C$9</c:f>
              <c:numCache>
                <c:formatCode>0.0</c:formatCode>
                <c:ptCount val="6"/>
                <c:pt idx="0">
                  <c:v>1.9291121356626046</c:v>
                </c:pt>
                <c:pt idx="1">
                  <c:v>7.8018528100369879</c:v>
                </c:pt>
                <c:pt idx="2">
                  <c:v>23.049975871240662</c:v>
                </c:pt>
                <c:pt idx="3">
                  <c:v>35.249363859560731</c:v>
                </c:pt>
                <c:pt idx="4">
                  <c:v>36.376006127465985</c:v>
                </c:pt>
                <c:pt idx="5">
                  <c:v>39.009559098626731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9-4321-8C5A-9E5473558B5F}"/>
            </c:ext>
          </c:extLst>
        </c:ser>
        <c:ser>
          <c:idx val="1"/>
          <c:order val="1"/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01.xlsx]3'!$F$4:$F$9</c:f>
              <c:numCache>
                <c:formatCode>#,##0.0</c:formatCode>
                <c:ptCount val="6"/>
                <c:pt idx="0">
                  <c:v>2.6442828673237404</c:v>
                </c:pt>
                <c:pt idx="1">
                  <c:v>15.221542133315685</c:v>
                </c:pt>
                <c:pt idx="2">
                  <c:v>24.94796866920181</c:v>
                </c:pt>
                <c:pt idx="3">
                  <c:v>44.121506276792935</c:v>
                </c:pt>
                <c:pt idx="4">
                  <c:v>37.388933845021874</c:v>
                </c:pt>
                <c:pt idx="5">
                  <c:v>46.234510295686469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19-4321-8C5A-9E5473558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"/>
        <c:axId val="256744960"/>
        <c:axId val="256690432"/>
      </c:barChart>
      <c:catAx>
        <c:axId val="256744960"/>
        <c:scaling>
          <c:orientation val="maxMin"/>
        </c:scaling>
        <c:delete val="1"/>
        <c:axPos val="t"/>
        <c:majorTickMark val="out"/>
        <c:minorTickMark val="none"/>
        <c:tickLblPos val="nextTo"/>
        <c:crossAx val="256690432"/>
        <c:crossesAt val="-40"/>
        <c:auto val="1"/>
        <c:lblAlgn val="ctr"/>
        <c:lblOffset val="100"/>
        <c:noMultiLvlLbl val="0"/>
      </c:catAx>
      <c:valAx>
        <c:axId val="256690432"/>
        <c:scaling>
          <c:orientation val="maxMin"/>
          <c:max val="70"/>
        </c:scaling>
        <c:delete val="1"/>
        <c:axPos val="r"/>
        <c:numFmt formatCode="0.0" sourceLinked="1"/>
        <c:majorTickMark val="out"/>
        <c:minorTickMark val="none"/>
        <c:tickLblPos val="nextTo"/>
        <c:crossAx val="2567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01.xlsx]5'!$C$4:$C$11</c:f>
              <c:numCache>
                <c:formatCode>0.0</c:formatCode>
                <c:ptCount val="8"/>
                <c:pt idx="0">
                  <c:v>71.3</c:v>
                </c:pt>
                <c:pt idx="1">
                  <c:v>21.772307099110993</c:v>
                </c:pt>
                <c:pt idx="2">
                  <c:v>18.600000000000001</c:v>
                </c:pt>
                <c:pt idx="3">
                  <c:v>13.8</c:v>
                </c:pt>
                <c:pt idx="4">
                  <c:v>12.143302788470665</c:v>
                </c:pt>
                <c:pt idx="5">
                  <c:v>12.142943088046151</c:v>
                </c:pt>
                <c:pt idx="6">
                  <c:v>5.9592559759413781</c:v>
                </c:pt>
                <c:pt idx="7">
                  <c:v>1.377974881870234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A1-44A3-8521-49FCA436E8C0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01.xlsx]5'!$F$4:$F$11</c:f>
              <c:numCache>
                <c:formatCode>#,##0.0</c:formatCode>
                <c:ptCount val="8"/>
                <c:pt idx="0">
                  <c:v>70.5</c:v>
                </c:pt>
                <c:pt idx="1">
                  <c:v>20.2</c:v>
                </c:pt>
                <c:pt idx="2">
                  <c:v>17.5</c:v>
                </c:pt>
                <c:pt idx="3">
                  <c:v>12.1</c:v>
                </c:pt>
                <c:pt idx="4">
                  <c:v>11.9</c:v>
                </c:pt>
                <c:pt idx="5">
                  <c:v>13.5</c:v>
                </c:pt>
                <c:pt idx="6">
                  <c:v>6.4</c:v>
                </c:pt>
                <c:pt idx="7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A1-44A3-8521-49FCA436E8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5"/>
        <c:axId val="256950784"/>
        <c:axId val="256693888"/>
      </c:barChart>
      <c:catAx>
        <c:axId val="256950784"/>
        <c:scaling>
          <c:orientation val="maxMin"/>
        </c:scaling>
        <c:delete val="1"/>
        <c:axPos val="l"/>
        <c:majorTickMark val="none"/>
        <c:minorTickMark val="none"/>
        <c:tickLblPos val="nextTo"/>
        <c:crossAx val="256693888"/>
        <c:crosses val="autoZero"/>
        <c:auto val="1"/>
        <c:lblAlgn val="ctr"/>
        <c:lblOffset val="100"/>
        <c:noMultiLvlLbl val="0"/>
      </c:catAx>
      <c:valAx>
        <c:axId val="256693888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569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107413893753649E-2"/>
          <c:y val="0.45827929096411585"/>
          <c:w val="0.93578517221249269"/>
          <c:h val="0.4941634241245136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20"/>
        <c:axId val="257457664"/>
        <c:axId val="149422656"/>
      </c:barChart>
      <c:catAx>
        <c:axId val="257457664"/>
        <c:scaling>
          <c:orientation val="maxMin"/>
        </c:scaling>
        <c:delete val="1"/>
        <c:axPos val="b"/>
        <c:majorTickMark val="out"/>
        <c:minorTickMark val="none"/>
        <c:tickLblPos val="nextTo"/>
        <c:crossAx val="149422656"/>
        <c:crosses val="autoZero"/>
        <c:auto val="1"/>
        <c:lblAlgn val="ctr"/>
        <c:lblOffset val="100"/>
        <c:noMultiLvlLbl val="0"/>
      </c:catAx>
      <c:valAx>
        <c:axId val="149422656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2574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84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01.xlsx]2-6-11'!$I$12:$I$16</c:f>
              <c:numCache>
                <c:formatCode>0.0</c:formatCode>
                <c:ptCount val="5"/>
                <c:pt idx="0">
                  <c:v>12.2</c:v>
                </c:pt>
                <c:pt idx="1">
                  <c:v>13.4</c:v>
                </c:pt>
                <c:pt idx="2">
                  <c:v>26.696458170858893</c:v>
                </c:pt>
                <c:pt idx="3">
                  <c:v>32.6</c:v>
                </c:pt>
                <c:pt idx="4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7-41DA-8215-699021E3B8A9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01.xlsx]2-6-11'!$J$12:$J$16</c:f>
              <c:numCache>
                <c:formatCode>#,##0.0</c:formatCode>
                <c:ptCount val="5"/>
                <c:pt idx="0" formatCode="General">
                  <c:v>13.200000000000017</c:v>
                </c:pt>
                <c:pt idx="1">
                  <c:v>13.1</c:v>
                </c:pt>
                <c:pt idx="2">
                  <c:v>25.4</c:v>
                </c:pt>
                <c:pt idx="3">
                  <c:v>33</c:v>
                </c:pt>
                <c:pt idx="4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17-41DA-8215-699021E3B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57360384"/>
        <c:axId val="149424384"/>
      </c:barChart>
      <c:catAx>
        <c:axId val="25736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424384"/>
        <c:crosses val="autoZero"/>
        <c:auto val="1"/>
        <c:lblAlgn val="ctr"/>
        <c:lblOffset val="100"/>
        <c:noMultiLvlLbl val="0"/>
      </c:catAx>
      <c:valAx>
        <c:axId val="1494243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7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800" b="0" i="0" u="none" strike="noStrike" kern="120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30835468700522E-2"/>
          <c:y val="0.22644171927594686"/>
          <c:w val="0.96653832906259896"/>
          <c:h val="0.684599033865645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01.xlsx]7'!$C$4:$C$6</c:f>
              <c:numCache>
                <c:formatCode>0.0</c:formatCode>
                <c:ptCount val="3"/>
                <c:pt idx="0">
                  <c:v>30.5</c:v>
                </c:pt>
                <c:pt idx="1">
                  <c:v>37.6</c:v>
                </c:pt>
                <c:pt idx="2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94-460B-BADB-1610B3206DBA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01.xlsx]7'!$F$4:$F$6</c:f>
              <c:numCache>
                <c:formatCode>#,##0.0</c:formatCode>
                <c:ptCount val="3"/>
                <c:pt idx="0">
                  <c:v>33.966666666666669</c:v>
                </c:pt>
                <c:pt idx="1">
                  <c:v>34.018736058829909</c:v>
                </c:pt>
                <c:pt idx="2">
                  <c:v>32.01459727450343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94-460B-BADB-1610B3206D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257669120"/>
        <c:axId val="149428992"/>
      </c:barChart>
      <c:catAx>
        <c:axId val="257669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49428992"/>
        <c:crosses val="autoZero"/>
        <c:auto val="1"/>
        <c:lblAlgn val="ctr"/>
        <c:lblOffset val="100"/>
        <c:noMultiLvlLbl val="0"/>
      </c:catAx>
      <c:valAx>
        <c:axId val="1494289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766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7-4464-A2B0-058F4EA4660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47-4464-A2B0-058F4EA4660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47-4464-A2B0-058F4EA466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'9'!$C$4:$C$6</c:f>
              <c:numCache>
                <c:formatCode>0.0</c:formatCode>
                <c:ptCount val="3"/>
                <c:pt idx="0">
                  <c:v>66.408664964900865</c:v>
                </c:pt>
                <c:pt idx="1">
                  <c:v>24.236726778865318</c:v>
                </c:pt>
                <c:pt idx="2">
                  <c:v>9.3546082562335684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47-4464-A2B0-058F4EA4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5D-434F-864E-3879E50B01DE}"/>
              </c:ext>
            </c:extLst>
          </c:dPt>
          <c:dPt>
            <c:idx val="1"/>
            <c:bubble3D val="0"/>
            <c:spPr>
              <a:solidFill>
                <a:srgbClr val="3B7D2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5D-434F-864E-3879E50B01DE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5D-434F-864E-3879E50B01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67,0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5D-434F-864E-3879E50B01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24,0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5D-434F-864E-3879E50B0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'[2024-019tf Appoggio CONSUMATORI AREA 01.xlsx]9'!$F$4:$F$6</c:f>
              <c:numCache>
                <c:formatCode>#,##0.0</c:formatCode>
                <c:ptCount val="3"/>
                <c:pt idx="0">
                  <c:v>67.01673484019193</c:v>
                </c:pt>
                <c:pt idx="1">
                  <c:v>23.978847865015496</c:v>
                </c:pt>
                <c:pt idx="2">
                  <c:v>9.004417294792562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5D-434F-864E-3879E50B01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84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01.xlsx]1-3-9-13'!$C$12:$C$15</c:f>
              <c:numCache>
                <c:formatCode>0.0</c:formatCode>
                <c:ptCount val="4"/>
                <c:pt idx="0">
                  <c:v>9.250487944227153</c:v>
                </c:pt>
                <c:pt idx="1">
                  <c:v>24.663476421065251</c:v>
                </c:pt>
                <c:pt idx="2">
                  <c:v>44.487467924566211</c:v>
                </c:pt>
                <c:pt idx="3">
                  <c:v>21.598567710141602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F-4B1E-BBF7-35EB15F1905D}"/>
            </c:ext>
          </c:extLst>
        </c:ser>
        <c:ser>
          <c:idx val="1"/>
          <c:order val="1"/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01.xlsx]1-3-9-13'!$F$12:$F$15</c:f>
              <c:numCache>
                <c:formatCode>###0.0</c:formatCode>
                <c:ptCount val="4"/>
                <c:pt idx="0">
                  <c:v>7.0043592361011342</c:v>
                </c:pt>
                <c:pt idx="1">
                  <c:v>29.834401917652642</c:v>
                </c:pt>
                <c:pt idx="2">
                  <c:v>45.536927146316394</c:v>
                </c:pt>
                <c:pt idx="3">
                  <c:v>17.624311699929866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6F-4B1E-BBF7-35EB15F190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53074944"/>
        <c:axId val="24798336"/>
      </c:barChart>
      <c:catAx>
        <c:axId val="25307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798336"/>
        <c:crosses val="autoZero"/>
        <c:auto val="1"/>
        <c:lblAlgn val="ctr"/>
        <c:lblOffset val="100"/>
        <c:noMultiLvlLbl val="0"/>
      </c:catAx>
      <c:valAx>
        <c:axId val="247983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307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3A-4749-A89F-A36B17154D8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3A-4749-A89F-A36B17154D8F}"/>
              </c:ext>
            </c:extLst>
          </c:dPt>
          <c:val>
            <c:numRef>
              <c:f>'8-10'!$C$11:$C$12</c:f>
              <c:numCache>
                <c:formatCode>0.0</c:formatCode>
                <c:ptCount val="2"/>
                <c:pt idx="0">
                  <c:v>21.454102340115782</c:v>
                </c:pt>
                <c:pt idx="1">
                  <c:v>78.545897659884005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3A-4749-A89F-A36B17154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8D-44EC-A5E3-C050C98E465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8D-44EC-A5E3-C050C98E465A}"/>
              </c:ext>
            </c:extLst>
          </c:dPt>
          <c:val>
            <c:numRef>
              <c:f>'8-10'!$D$11:$D$12</c:f>
              <c:numCache>
                <c:formatCode>#,##0.0</c:formatCode>
                <c:ptCount val="2"/>
                <c:pt idx="0">
                  <c:v>21.221465050790734</c:v>
                </c:pt>
                <c:pt idx="1">
                  <c:v>78.778534949209359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8D-44EC-A5E3-C050C98E4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01.xlsx]2-6-11'!$C$23:$C$26</c:f>
              <c:numCache>
                <c:formatCode>0.0</c:formatCode>
                <c:ptCount val="4"/>
                <c:pt idx="0">
                  <c:v>33.121223913947148</c:v>
                </c:pt>
                <c:pt idx="1">
                  <c:v>47.521378132355935</c:v>
                </c:pt>
                <c:pt idx="2">
                  <c:v>15.969741663714245</c:v>
                </c:pt>
                <c:pt idx="3">
                  <c:v>3.3876562899821132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CD-4618-850F-9891B40A4213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01.xlsx]2-6-11'!$F$23:$F$26</c:f>
              <c:numCache>
                <c:formatCode>#,##0.0</c:formatCode>
                <c:ptCount val="4"/>
                <c:pt idx="0">
                  <c:v>31.438935275433749</c:v>
                </c:pt>
                <c:pt idx="1">
                  <c:v>46.746631648610446</c:v>
                </c:pt>
                <c:pt idx="2">
                  <c:v>17.155108914951818</c:v>
                </c:pt>
                <c:pt idx="3">
                  <c:v>4.6593241610040215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CD-4618-850F-9891B40A42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58535424"/>
        <c:axId val="149435456"/>
      </c:barChart>
      <c:catAx>
        <c:axId val="258535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435456"/>
        <c:crosses val="autoZero"/>
        <c:auto val="1"/>
        <c:lblAlgn val="ctr"/>
        <c:lblOffset val="100"/>
        <c:noMultiLvlLbl val="0"/>
      </c:catAx>
      <c:valAx>
        <c:axId val="149435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853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CONSUMATORI AREA 01.xlsx]iden'!$E$28:$J$28</c:f>
              <c:numCache>
                <c:formatCode>0.0</c:formatCode>
                <c:ptCount val="6"/>
                <c:pt idx="0">
                  <c:v>25.1</c:v>
                </c:pt>
                <c:pt idx="1">
                  <c:v>24.3</c:v>
                </c:pt>
                <c:pt idx="2">
                  <c:v>16.7</c:v>
                </c:pt>
                <c:pt idx="3">
                  <c:v>10.9</c:v>
                </c:pt>
                <c:pt idx="4">
                  <c:v>14.5</c:v>
                </c:pt>
                <c:pt idx="5">
                  <c:v>8.4999999999999858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32-4E13-B6D6-F5E269FF4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"/>
        <c:axId val="259336704"/>
        <c:axId val="223464256"/>
      </c:barChart>
      <c:catAx>
        <c:axId val="2593367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23464256"/>
        <c:crosses val="autoZero"/>
        <c:auto val="1"/>
        <c:lblAlgn val="ctr"/>
        <c:lblOffset val="100"/>
        <c:noMultiLvlLbl val="0"/>
      </c:catAx>
      <c:valAx>
        <c:axId val="2234642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93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9309153713299E-2"/>
          <c:y val="8.1936685288640593E-2"/>
          <c:w val="0.52950172829030284"/>
          <c:h val="0.836126629422718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01.xlsx]4-6'!$C$4:$C$8</c:f>
              <c:numCache>
                <c:formatCode>0.0</c:formatCode>
                <c:ptCount val="5"/>
                <c:pt idx="0">
                  <c:v>30.438225695499554</c:v>
                </c:pt>
                <c:pt idx="1">
                  <c:v>23.75324267200827</c:v>
                </c:pt>
                <c:pt idx="2">
                  <c:v>22.500143318018061</c:v>
                </c:pt>
                <c:pt idx="3">
                  <c:v>18.444265556421634</c:v>
                </c:pt>
                <c:pt idx="4">
                  <c:v>14.604810489790349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C-4683-BC96-14BF2C34A2B8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01.xlsx]4-6'!$F$4:$F$8</c:f>
              <c:numCache>
                <c:formatCode>###0.0</c:formatCode>
                <c:ptCount val="5"/>
                <c:pt idx="0">
                  <c:v>35.859920187697917</c:v>
                </c:pt>
                <c:pt idx="1">
                  <c:v>26.400722598190399</c:v>
                </c:pt>
                <c:pt idx="2">
                  <c:v>17.286907497031681</c:v>
                </c:pt>
                <c:pt idx="3">
                  <c:v>21.332162970732924</c:v>
                </c:pt>
                <c:pt idx="4">
                  <c:v>14.713158261047303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C-4683-BC96-14BF2C34A2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"/>
        <c:axId val="222560256"/>
        <c:axId val="24800640"/>
      </c:barChart>
      <c:catAx>
        <c:axId val="222560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800640"/>
        <c:crosses val="autoZero"/>
        <c:auto val="1"/>
        <c:lblAlgn val="ctr"/>
        <c:lblOffset val="100"/>
        <c:noMultiLvlLbl val="0"/>
      </c:catAx>
      <c:valAx>
        <c:axId val="2480064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225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9309153713299E-2"/>
          <c:y val="8.1936685288640593E-2"/>
          <c:w val="0.52950172829030284"/>
          <c:h val="0.836126629422718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01.xlsx]4-6'!$C$15:$C$21</c:f>
              <c:numCache>
                <c:formatCode>0.0</c:formatCode>
                <c:ptCount val="7"/>
                <c:pt idx="0">
                  <c:v>22.225511188376327</c:v>
                </c:pt>
                <c:pt idx="1">
                  <c:v>12.526719612168311</c:v>
                </c:pt>
                <c:pt idx="2">
                  <c:v>11.793874805051384</c:v>
                </c:pt>
                <c:pt idx="3">
                  <c:v>9.6601446383929623</c:v>
                </c:pt>
                <c:pt idx="4">
                  <c:v>7.4213958034124801</c:v>
                </c:pt>
                <c:pt idx="5">
                  <c:v>0.4955092325301888</c:v>
                </c:pt>
                <c:pt idx="6">
                  <c:v>59.363209637349037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0A-4CB7-9C30-94224454C070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01.xlsx]4-6'!$F$15:$F$21</c:f>
              <c:numCache>
                <c:formatCode>###0.0</c:formatCode>
                <c:ptCount val="7"/>
                <c:pt idx="0">
                  <c:v>25.638039903162223</c:v>
                </c:pt>
                <c:pt idx="1">
                  <c:v>12.895267697590214</c:v>
                </c:pt>
                <c:pt idx="2">
                  <c:v>9.3982466185661462</c:v>
                </c:pt>
                <c:pt idx="3">
                  <c:v>6.9121785484646905</c:v>
                </c:pt>
                <c:pt idx="4">
                  <c:v>7.0383709662928382</c:v>
                </c:pt>
                <c:pt idx="5">
                  <c:v>1.1149807097514666</c:v>
                </c:pt>
                <c:pt idx="6">
                  <c:v>59.14919023071689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0A-4CB7-9C30-94224454C0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"/>
        <c:axId val="253284864"/>
        <c:axId val="24803520"/>
      </c:barChart>
      <c:catAx>
        <c:axId val="2532848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803520"/>
        <c:crosses val="autoZero"/>
        <c:auto val="1"/>
        <c:lblAlgn val="ctr"/>
        <c:lblOffset val="100"/>
        <c:noMultiLvlLbl val="0"/>
      </c:catAx>
      <c:valAx>
        <c:axId val="248035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2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E8-4132-853E-8DEBC6AA22E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E8-4132-853E-8DEBC6AA22ED}"/>
              </c:ext>
            </c:extLst>
          </c:dPt>
          <c:val>
            <c:numRef>
              <c:f>'7'!$C$8:$C$9</c:f>
              <c:numCache>
                <c:formatCode>###0.0</c:formatCode>
                <c:ptCount val="2"/>
                <c:pt idx="0">
                  <c:v>24.5</c:v>
                </c:pt>
                <c:pt idx="1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E8-4132-853E-8DEBC6AA2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45-4F5D-936A-36C246047A9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45-4F5D-936A-36C246047A94}"/>
              </c:ext>
            </c:extLst>
          </c:dPt>
          <c:val>
            <c:numRef>
              <c:f>'7'!$D$8:$D$9</c:f>
              <c:numCache>
                <c:formatCode>###0.0</c:formatCode>
                <c:ptCount val="2"/>
                <c:pt idx="0">
                  <c:v>24.299999999999997</c:v>
                </c:pt>
                <c:pt idx="1">
                  <c:v>75.7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45-4F5D-936A-36C246047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84F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01.xlsx]1-3-9-13'!$C$21:$C$24</c:f>
              <c:numCache>
                <c:formatCode>0.0</c:formatCode>
                <c:ptCount val="4"/>
                <c:pt idx="0">
                  <c:v>22.220318924283248</c:v>
                </c:pt>
                <c:pt idx="1">
                  <c:v>27.160631035152853</c:v>
                </c:pt>
                <c:pt idx="2">
                  <c:v>35.136047307893811</c:v>
                </c:pt>
                <c:pt idx="3">
                  <c:v>15.483002732670387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1-4157-B19E-44E5FEFFA5B9}"/>
            </c:ext>
          </c:extLst>
        </c:ser>
        <c:ser>
          <c:idx val="1"/>
          <c:order val="1"/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01.xlsx]1-3-9-13'!$F$21:$F$24</c:f>
              <c:numCache>
                <c:formatCode>###0.0</c:formatCode>
                <c:ptCount val="4"/>
                <c:pt idx="0">
                  <c:v>21.967757282939044</c:v>
                </c:pt>
                <c:pt idx="1">
                  <c:v>27</c:v>
                </c:pt>
                <c:pt idx="2">
                  <c:v>38.305917325647215</c:v>
                </c:pt>
                <c:pt idx="3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41-4157-B19E-44E5FEFFA5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53413888"/>
        <c:axId val="253510784"/>
      </c:barChart>
      <c:catAx>
        <c:axId val="253413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510784"/>
        <c:crosses val="autoZero"/>
        <c:auto val="1"/>
        <c:lblAlgn val="ctr"/>
        <c:lblOffset val="100"/>
        <c:noMultiLvlLbl val="0"/>
      </c:catAx>
      <c:valAx>
        <c:axId val="253510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34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9309153713299E-2"/>
          <c:y val="8.1936685288640593E-2"/>
          <c:w val="0.52950172829030284"/>
          <c:h val="0.836126629422718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01.xlsx]10'!$C$4:$C$9</c:f>
              <c:numCache>
                <c:formatCode>0.0</c:formatCode>
                <c:ptCount val="6"/>
                <c:pt idx="0">
                  <c:v>62.1</c:v>
                </c:pt>
                <c:pt idx="1">
                  <c:v>37.299999999999997</c:v>
                </c:pt>
                <c:pt idx="2">
                  <c:v>34.4</c:v>
                </c:pt>
                <c:pt idx="3">
                  <c:v>17.7</c:v>
                </c:pt>
                <c:pt idx="4">
                  <c:v>27.1</c:v>
                </c:pt>
                <c:pt idx="5">
                  <c:v>4.9478018093018772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41-4599-B62D-B2807CB107E9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01.xlsx]10'!$F$4:$F$9</c:f>
              <c:numCache>
                <c:formatCode>###0.0</c:formatCode>
                <c:ptCount val="6"/>
                <c:pt idx="0">
                  <c:v>62.533333333333331</c:v>
                </c:pt>
                <c:pt idx="1">
                  <c:v>32.132312442184173</c:v>
                </c:pt>
                <c:pt idx="2">
                  <c:v>29.533333333333331</c:v>
                </c:pt>
                <c:pt idx="3">
                  <c:v>14.699999999999998</c:v>
                </c:pt>
                <c:pt idx="4">
                  <c:v>24.3</c:v>
                </c:pt>
                <c:pt idx="5">
                  <c:v>3.8735423688385833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41-4599-B62D-B2807CB10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"/>
        <c:axId val="292835840"/>
        <c:axId val="223426176"/>
      </c:barChart>
      <c:catAx>
        <c:axId val="292835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3426176"/>
        <c:crosses val="autoZero"/>
        <c:auto val="1"/>
        <c:lblAlgn val="ctr"/>
        <c:lblOffset val="100"/>
        <c:noMultiLvlLbl val="0"/>
      </c:catAx>
      <c:valAx>
        <c:axId val="22342617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9283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9005497251374E-2"/>
          <c:y val="0.18320619496601309"/>
          <c:w val="0.95602198900549729"/>
          <c:h val="0.61988753736252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01.xlsx]11-12'!$C$4:$C$6</c:f>
              <c:numCache>
                <c:formatCode>0.0</c:formatCode>
                <c:ptCount val="3"/>
                <c:pt idx="0">
                  <c:v>18.2</c:v>
                </c:pt>
                <c:pt idx="1">
                  <c:v>76.099999999999994</c:v>
                </c:pt>
                <c:pt idx="2">
                  <c:v>5.7302847652810378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55-4538-8300-E1D9A5D567F2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'[2024-019tf Appoggio IMPRESE AREA 01.xlsx]11-12'!$F$4:$F$6</c:f>
              <c:numCache>
                <c:formatCode>###0.0</c:formatCode>
                <c:ptCount val="3"/>
                <c:pt idx="0">
                  <c:v>15.125317821977768</c:v>
                </c:pt>
                <c:pt idx="1">
                  <c:v>69.445992244322227</c:v>
                </c:pt>
                <c:pt idx="2">
                  <c:v>15.417196966004974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55-4538-8300-E1D9A5D567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"/>
        <c:axId val="222269440"/>
        <c:axId val="253513088"/>
      </c:barChart>
      <c:catAx>
        <c:axId val="22226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513088"/>
        <c:crosses val="autoZero"/>
        <c:auto val="1"/>
        <c:lblAlgn val="ctr"/>
        <c:lblOffset val="100"/>
        <c:noMultiLvlLbl val="0"/>
      </c:catAx>
      <c:valAx>
        <c:axId val="2535130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22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50C0BF5-C6B3-4481-A66B-C3021ED2235E}" type="datetimeFigureOut">
              <a:rPr lang="it-IT" altLang="it-IT"/>
              <a:pPr/>
              <a:t>22/05/2024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BC64E6F-DA5D-46FA-837C-A96E9F1A40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37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fld id="{358CB0B4-B431-4C1F-881D-05B325D9B3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0014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B0B4-B431-4C1F-881D-05B325D9B340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139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4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8038"/>
            <a:ext cx="7183438" cy="4041775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96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58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67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9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236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08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44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7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07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810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328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713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077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0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93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95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6673E4-EC25-43CD-993D-8E66DDB821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94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0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4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98" indent="-275692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766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873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980" indent="-220553" defTabSz="915909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5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56CF0-907D-4B8F-A312-E2029331CE4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59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30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xmlns="" id="{5B2D154F-3165-11F0-D227-A6A1E60E30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99225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050" b="0" i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Roma, 29 maggio 2024 </a:t>
            </a:r>
            <a:r>
              <a:rPr lang="it-IT" altLang="it-IT" sz="1600" b="0" i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600" b="0" i="0" smtClean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600" b="0" i="0" dirty="0">
              <a:solidFill>
                <a:srgbClr val="2038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787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900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2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094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4479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2" y="188918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93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9332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8765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448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737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56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019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226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44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188918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pic>
        <p:nvPicPr>
          <p:cNvPr id="6" name="Immagine 5" descr="format2">
            <a:extLst>
              <a:ext uri="{FF2B5EF4-FFF2-40B4-BE49-F238E27FC236}">
                <a16:creationId xmlns:a16="http://schemas.microsoft.com/office/drawing/2014/main" xmlns="" id="{EAC3818A-6CA7-4093-994D-48BAD4E4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1AF516D9-BA35-42B3-99B0-BCAE3A2B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4" y="6499225"/>
            <a:ext cx="633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050" b="0" i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Roma, 29 maggio 2024 </a:t>
            </a:r>
            <a:r>
              <a:rPr lang="it-IT" altLang="it-IT" sz="1600" b="0" i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600" b="0" i="0" smtClean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600" b="0" i="0" dirty="0">
              <a:solidFill>
                <a:srgbClr val="2038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  <p:sldLayoutId id="2147486417" r:id="rId12"/>
    <p:sldLayoutId id="21474864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13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5.jpeg"/><Relationship Id="rId5" Type="http://schemas.openxmlformats.org/officeDocument/2006/relationships/image" Target="../media/image28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7BFE1A3-6E6E-4E57-9A7B-413F690AE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77" y="66442"/>
            <a:ext cx="2985910" cy="1658842"/>
          </a:xfrm>
          <a:prstGeom prst="rect">
            <a:avLst/>
          </a:prstGeom>
        </p:spPr>
      </p:pic>
      <p:pic>
        <p:nvPicPr>
          <p:cNvPr id="9" name="Immagine 6" descr="format2">
            <a:extLst>
              <a:ext uri="{FF2B5EF4-FFF2-40B4-BE49-F238E27FC236}">
                <a16:creationId xmlns:a16="http://schemas.microsoft.com/office/drawing/2014/main" xmlns="" id="{A9DAF7D0-A464-48CE-A357-CF2C8C88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6" y="319348"/>
            <a:ext cx="2171203" cy="10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G:\WSCOM\2019\EVENTI\2019.11.26 GIORNATA LEGALITA' CI PIACE 7°- CASTELLUCCI\Grafica\logo-fondo-trasparente_solo-scritta.png">
            <a:extLst>
              <a:ext uri="{FF2B5EF4-FFF2-40B4-BE49-F238E27FC236}">
                <a16:creationId xmlns:a16="http://schemas.microsoft.com/office/drawing/2014/main" xmlns="" id="{D80B9A6B-02FC-F667-A070-BCDDDADB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203" y="1009437"/>
            <a:ext cx="7832685" cy="26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27079FD0-B5B2-C2E9-E915-2168BB98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4029219"/>
            <a:ext cx="8640960" cy="261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it-IT" altLang="it-IT" sz="280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INDAGINE CONFCOMMERCIO</a:t>
            </a:r>
          </a:p>
          <a:p>
            <a:pPr algn="ctr">
              <a:spcBef>
                <a:spcPts val="600"/>
              </a:spcBef>
              <a:buNone/>
            </a:pPr>
            <a:r>
              <a:rPr lang="it-IT" altLang="it-IT" sz="280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ILLEGALITÀ, CONTRAFFAZIONE E ABUSIVISMO</a:t>
            </a:r>
            <a:endParaRPr lang="it-IT" sz="2800" dirty="0">
              <a:solidFill>
                <a:srgbClr val="1F4E79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buNone/>
            </a:pPr>
            <a:endParaRPr lang="it-IT" sz="800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CENTRO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None/>
            </a:pPr>
            <a:endParaRPr lang="it-IT" sz="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Roma, 29 maggio 2024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None/>
            </a:pPr>
            <a:endParaRPr lang="it-IT" sz="15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F47F159-0656-4288-1684-B1152102E3AC}"/>
              </a:ext>
            </a:extLst>
          </p:cNvPr>
          <p:cNvSpPr/>
          <p:nvPr/>
        </p:nvSpPr>
        <p:spPr bwMode="auto">
          <a:xfrm>
            <a:off x="9942990" y="6353452"/>
            <a:ext cx="2249010" cy="5045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43" y="3559319"/>
            <a:ext cx="5810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6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496198"/>
            <a:ext cx="11585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Tenuto conto del territorio e del settore in cui opera la sua impresa, quanto teme che imprese come la Sua possano essere esposte al rischio di fenomeni criminali quali furti, rapine, atti vandalici, aggressioni, etc.?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46E75256-A1F4-54D1-4AEA-440566D2B3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958659" y="3082121"/>
            <a:ext cx="30694" cy="2880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A4918C4E-2DCC-B3F6-48DE-355BDB570E9C}"/>
              </a:ext>
            </a:extLst>
          </p:cNvPr>
          <p:cNvGrpSpPr/>
          <p:nvPr/>
        </p:nvGrpSpPr>
        <p:grpSpPr>
          <a:xfrm>
            <a:off x="2215053" y="5476566"/>
            <a:ext cx="8262424" cy="371192"/>
            <a:chOff x="1647512" y="5287942"/>
            <a:chExt cx="8262424" cy="371192"/>
          </a:xfrm>
        </p:grpSpPr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xmlns="" id="{D24724B8-E41D-4B9D-DC47-BED1DE4B8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12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MOLTO</a:t>
              </a:r>
            </a:p>
          </p:txBody>
        </p:sp>
        <p:sp>
          <p:nvSpPr>
            <p:cNvPr id="8" name="Text Box 49">
              <a:extLst>
                <a:ext uri="{FF2B5EF4-FFF2-40B4-BE49-F238E27FC236}">
                  <a16:creationId xmlns:a16="http://schemas.microsoft.com/office/drawing/2014/main" xmlns="" id="{C3552D6B-6D0F-4F64-F2EC-697BEF696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381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ABBASTANZA</a:t>
              </a:r>
            </a:p>
          </p:txBody>
        </p:sp>
        <p:sp>
          <p:nvSpPr>
            <p:cNvPr id="9" name="Text Box 49">
              <a:extLst>
                <a:ext uri="{FF2B5EF4-FFF2-40B4-BE49-F238E27FC236}">
                  <a16:creationId xmlns:a16="http://schemas.microsoft.com/office/drawing/2014/main" xmlns="" id="{BF3AF9A1-C316-C921-76A9-99144252C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294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POCO</a:t>
              </a:r>
            </a:p>
          </p:txBody>
        </p:sp>
        <p:sp>
          <p:nvSpPr>
            <p:cNvPr id="10" name="Text Box 49">
              <a:extLst>
                <a:ext uri="{FF2B5EF4-FFF2-40B4-BE49-F238E27FC236}">
                  <a16:creationId xmlns:a16="http://schemas.microsoft.com/office/drawing/2014/main" xmlns="" id="{51C2C713-7D40-173B-00EE-D4091A505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821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PER NULLA</a:t>
              </a:r>
            </a:p>
          </p:txBody>
        </p: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0B6EA228-A211-B2AB-572A-68B55FE2FA62}"/>
              </a:ext>
            </a:extLst>
          </p:cNvPr>
          <p:cNvCxnSpPr>
            <a:cxnSpLocks/>
          </p:cNvCxnSpPr>
          <p:nvPr/>
        </p:nvCxnSpPr>
        <p:spPr bwMode="auto">
          <a:xfrm flipH="1">
            <a:off x="1379242" y="3082121"/>
            <a:ext cx="0" cy="2880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E0A1C4A1-D100-1D72-7CFB-F459D2C0DCE2}"/>
              </a:ext>
            </a:extLst>
          </p:cNvPr>
          <p:cNvCxnSpPr>
            <a:cxnSpLocks/>
          </p:cNvCxnSpPr>
          <p:nvPr/>
        </p:nvCxnSpPr>
        <p:spPr bwMode="auto">
          <a:xfrm>
            <a:off x="1430650" y="5954636"/>
            <a:ext cx="957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F03EDFDF-D69E-D775-01DD-37D18D280AE7}"/>
              </a:ext>
            </a:extLst>
          </p:cNvPr>
          <p:cNvSpPr/>
          <p:nvPr/>
        </p:nvSpPr>
        <p:spPr bwMode="auto">
          <a:xfrm>
            <a:off x="568401" y="3052147"/>
            <a:ext cx="2112115" cy="79911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 Box 49">
            <a:extLst>
              <a:ext uri="{FF2B5EF4-FFF2-40B4-BE49-F238E27FC236}">
                <a16:creationId xmlns:a16="http://schemas.microsoft.com/office/drawing/2014/main" xmlns="" id="{6E8CC915-6896-9AC4-CFC8-B1A71189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9" y="2566114"/>
            <a:ext cx="1992659" cy="4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it-IT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Li temono</a:t>
            </a:r>
          </a:p>
        </p:txBody>
      </p:sp>
      <p:sp>
        <p:nvSpPr>
          <p:cNvPr id="29" name="Text Box 49">
            <a:extLst>
              <a:ext uri="{FF2B5EF4-FFF2-40B4-BE49-F238E27FC236}">
                <a16:creationId xmlns:a16="http://schemas.microsoft.com/office/drawing/2014/main" xmlns="" id="{8126FEEC-DBAD-C485-C32E-3C3A693E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083" y="2468461"/>
            <a:ext cx="2260188" cy="4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it-IT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Non li temono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B0C5982C-ED2B-7BF7-C9B8-A6DD8924170D}"/>
              </a:ext>
            </a:extLst>
          </p:cNvPr>
          <p:cNvSpPr/>
          <p:nvPr/>
        </p:nvSpPr>
        <p:spPr>
          <a:xfrm>
            <a:off x="1283698" y="3109319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D491D739-1621-7464-299E-84613BA868F9}"/>
              </a:ext>
            </a:extLst>
          </p:cNvPr>
          <p:cNvSpPr/>
          <p:nvPr/>
        </p:nvSpPr>
        <p:spPr>
          <a:xfrm>
            <a:off x="282325" y="3109319"/>
            <a:ext cx="1224126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3528358C-B03A-E8B8-36A3-362A5876888F}"/>
              </a:ext>
            </a:extLst>
          </p:cNvPr>
          <p:cNvSpPr txBox="1"/>
          <p:nvPr/>
        </p:nvSpPr>
        <p:spPr>
          <a:xfrm>
            <a:off x="604723" y="3339709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33,9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ED744932-3CCB-8414-2F0E-FFBFD9133E76}"/>
              </a:ext>
            </a:extLst>
          </p:cNvPr>
          <p:cNvSpPr txBox="1"/>
          <p:nvPr/>
        </p:nvSpPr>
        <p:spPr>
          <a:xfrm>
            <a:off x="1606096" y="3339709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36,8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4D4E24CD-3D7B-DE48-7894-1C6E64B00AA8}"/>
              </a:ext>
            </a:extLst>
          </p:cNvPr>
          <p:cNvSpPr/>
          <p:nvPr/>
        </p:nvSpPr>
        <p:spPr bwMode="auto">
          <a:xfrm>
            <a:off x="9811558" y="2902710"/>
            <a:ext cx="2112115" cy="79911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xmlns="" id="{F72F233F-ADAD-0460-3C4D-028726B88B32}"/>
              </a:ext>
            </a:extLst>
          </p:cNvPr>
          <p:cNvSpPr/>
          <p:nvPr/>
        </p:nvSpPr>
        <p:spPr>
          <a:xfrm>
            <a:off x="10526855" y="2959882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3F7BD0A8-B501-2FD9-255E-45EBC10FF6DD}"/>
              </a:ext>
            </a:extLst>
          </p:cNvPr>
          <p:cNvSpPr/>
          <p:nvPr/>
        </p:nvSpPr>
        <p:spPr>
          <a:xfrm>
            <a:off x="9525482" y="2959882"/>
            <a:ext cx="1224126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3DB3B92B-F6CF-02D6-8E22-082363822EE3}"/>
              </a:ext>
            </a:extLst>
          </p:cNvPr>
          <p:cNvSpPr txBox="1"/>
          <p:nvPr/>
        </p:nvSpPr>
        <p:spPr>
          <a:xfrm>
            <a:off x="9847880" y="3190272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66,1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C14EC82B-C749-32C4-6F20-495E13AA839F}"/>
              </a:ext>
            </a:extLst>
          </p:cNvPr>
          <p:cNvSpPr txBox="1"/>
          <p:nvPr/>
        </p:nvSpPr>
        <p:spPr>
          <a:xfrm>
            <a:off x="10849253" y="3190272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63,2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xmlns="" id="{59626373-ED82-2120-199B-96855E3A61F2}"/>
              </a:ext>
            </a:extLst>
          </p:cNvPr>
          <p:cNvGrpSpPr/>
          <p:nvPr/>
        </p:nvGrpSpPr>
        <p:grpSpPr>
          <a:xfrm>
            <a:off x="2802191" y="2989376"/>
            <a:ext cx="1785080" cy="924660"/>
            <a:chOff x="9834920" y="3011438"/>
            <a:chExt cx="1785080" cy="924660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xmlns="" id="{3E7E0AD6-91C1-6888-0B1F-BE9DA0B87BBC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xmlns="" id="{857EF06E-BBEF-FE8B-B138-BF38FFDA77F4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xmlns="" id="{66A63097-4FA9-CB3B-903A-92F8A573E797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xmlns="" id="{EC16DB3D-DC16-9A03-023F-E59DECCC5A50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xmlns="" id="{81E49A7F-AEFA-0F7F-7A79-968BC456CB3A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52" name="Text Box 49">
            <a:extLst>
              <a:ext uri="{FF2B5EF4-FFF2-40B4-BE49-F238E27FC236}">
                <a16:creationId xmlns:a16="http://schemas.microsoft.com/office/drawing/2014/main" xmlns="" id="{F0560AA9-1315-674C-F8E3-85EBD271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400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xmlns="" id="{04CFD234-AC49-77EC-258F-55CB2FAFCD55}"/>
              </a:ext>
            </a:extLst>
          </p:cNvPr>
          <p:cNvGraphicFramePr>
            <a:graphicFrameLocks/>
          </p:cNvGraphicFramePr>
          <p:nvPr/>
        </p:nvGraphicFramePr>
        <p:xfrm>
          <a:off x="1947470" y="3521369"/>
          <a:ext cx="8744899" cy="229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935B4F-EEB5-CC89-7DBB-345B778546F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Rischio di esposizione a fenomeni criminali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Il 36,8% degli imprenditori del Centro teme che </a:t>
            </a:r>
            <a:r>
              <a:rPr lang="it-IT" sz="2200" dirty="0" err="1">
                <a:latin typeface="Century Gothic" panose="020B0502020202020204" pitchFamily="34" charset="0"/>
                <a:ea typeface="MS PGothic" charset="0"/>
                <a:cs typeface="Arial"/>
              </a:rPr>
              <a:t>imp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rese come la propria possano essere esposte al rischio di fenomeni criminali quali furti, rapine, atti vandalici, aggressioni, etc. Il dato è più </a:t>
            </a:r>
            <a:r>
              <a:rPr lang="it-IT" sz="2200" dirty="0" err="1">
                <a:latin typeface="Century Gothic" panose="020B0502020202020204" pitchFamily="34" charset="0"/>
                <a:ea typeface="MS PGothic" charset="0"/>
                <a:cs typeface="Arial"/>
              </a:rPr>
              <a:t>a</a:t>
            </a:r>
            <a:r>
              <a:rPr kumimoji="0" lang="it-IT" sz="2200" b="1" i="0" u="non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lto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di quello nazionale.</a:t>
            </a:r>
          </a:p>
        </p:txBody>
      </p:sp>
    </p:spTree>
    <p:extLst>
      <p:ext uri="{BB962C8B-B14F-4D97-AF65-F5344CB8AC3E}">
        <p14:creationId xmlns:p14="http://schemas.microsoft.com/office/powerpoint/2010/main" val="315147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A0F8087D-7D31-EA82-86E3-86C823C0ECFB}"/>
              </a:ext>
            </a:extLst>
          </p:cNvPr>
          <p:cNvGraphicFramePr>
            <a:graphicFrameLocks/>
          </p:cNvGraphicFramePr>
          <p:nvPr/>
        </p:nvGraphicFramePr>
        <p:xfrm>
          <a:off x="4539881" y="2739559"/>
          <a:ext cx="7076550" cy="38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84242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dettaglio, quali sono i crimini che la preoccupano maggiormente sul piano della sicurezza della sua impresa/ della sua persona/dei suoi collaboratori?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3B8F1E89-ADFA-71A1-A6E8-B147FE150F56}"/>
              </a:ext>
            </a:extLst>
          </p:cNvPr>
          <p:cNvGraphicFramePr>
            <a:graphicFrameLocks noGrp="1"/>
          </p:cNvGraphicFramePr>
          <p:nvPr/>
        </p:nvGraphicFramePr>
        <p:xfrm>
          <a:off x="1347421" y="3084311"/>
          <a:ext cx="3528751" cy="3260675"/>
        </p:xfrm>
        <a:graphic>
          <a:graphicData uri="http://schemas.openxmlformats.org/drawingml/2006/table">
            <a:tbl>
              <a:tblPr/>
              <a:tblGrid>
                <a:gridCol w="3528751">
                  <a:extLst>
                    <a:ext uri="{9D8B030D-6E8A-4147-A177-3AD203B41FA5}">
                      <a16:colId xmlns:a16="http://schemas.microsoft.com/office/drawing/2014/main" xmlns="" val="3676504791"/>
                    </a:ext>
                  </a:extLst>
                </a:gridCol>
              </a:tblGrid>
              <a:tr h="6521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Furti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6831835"/>
                  </a:ext>
                </a:extLst>
              </a:tr>
              <a:tr h="6521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Truffe e frodi informatiche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8590202"/>
                  </a:ext>
                </a:extLst>
              </a:tr>
              <a:tr h="6521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 vandalici/spaccate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148599"/>
                  </a:ext>
                </a:extLst>
              </a:tr>
              <a:tr h="6521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Rapine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0353320"/>
                  </a:ext>
                </a:extLst>
              </a:tr>
              <a:tr h="6521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Aggressioni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773658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44EF0B2-E3A4-6186-D850-E830914AA751}"/>
              </a:ext>
            </a:extLst>
          </p:cNvPr>
          <p:cNvSpPr txBox="1"/>
          <p:nvPr/>
        </p:nvSpPr>
        <p:spPr>
          <a:xfrm>
            <a:off x="4794913" y="2800035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C8DFECB2-81CF-BFA9-17E5-2D4F33F6CE8D}"/>
              </a:ext>
            </a:extLst>
          </p:cNvPr>
          <p:cNvGrpSpPr/>
          <p:nvPr/>
        </p:nvGrpSpPr>
        <p:grpSpPr>
          <a:xfrm>
            <a:off x="9149574" y="4970003"/>
            <a:ext cx="1785080" cy="924660"/>
            <a:chOff x="9834920" y="3011438"/>
            <a:chExt cx="1785080" cy="924660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0D61BD02-C8F8-F717-08BB-59310233096C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9C6E0E79-1409-34F2-3D3C-8BD156129E5C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ABA4A8F-D179-026E-FE57-20BF6394E75C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0B2A1EF2-7F8F-0947-C9D6-2C0AECD9117D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43A8C29D-E3F6-86AB-E34D-0C357A8D207F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6" name="Text Box 49">
            <a:extLst>
              <a:ext uri="{FF2B5EF4-FFF2-40B4-BE49-F238E27FC236}">
                <a16:creationId xmlns:a16="http://schemas.microsoft.com/office/drawing/2014/main" xmlns="" id="{5D08CFD2-B78C-82C8-576E-CB893502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52141458-6E18-90D0-9EB4-D215B9627A9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Rischio di esposizione a fenomeni criminali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furti sono il crimine che preoccupa maggiormente gli imprenditori del terziario sul piano della sicurezza della propria impresa/della propria persona/dei collaboratori (35,9%). Il dato è s</a:t>
            </a:r>
            <a:r>
              <a:rPr kumimoji="0" lang="it-IT" sz="2200" b="1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uperiore al valore Italia.</a:t>
            </a:r>
            <a:endParaRPr kumimoji="0" lang="it-IT" sz="2200" b="1" i="0" u="non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6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6D125-0C5E-4593-8936-DFF7151F80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Rischio di essere esposti a fenomeni criminali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E4273BD-9124-D6DB-1E3A-8AB24AEDB3E5}"/>
              </a:ext>
            </a:extLst>
          </p:cNvPr>
          <p:cNvSpPr txBox="1"/>
          <p:nvPr/>
        </p:nvSpPr>
        <p:spPr>
          <a:xfrm>
            <a:off x="335360" y="130976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dettaglio, quali sono i crimini che la preoccupano maggiormente sul piano della sicurezza della sua impresa/ della sua persona/dei suoi collaboratori?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EF9E951-F498-826B-ACED-5E75EBE9BFF6}"/>
              </a:ext>
            </a:extLst>
          </p:cNvPr>
          <p:cNvSpPr/>
          <p:nvPr/>
        </p:nvSpPr>
        <p:spPr bwMode="auto">
          <a:xfrm>
            <a:off x="5308846" y="2183452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57CACA83-8CD7-2EAF-CE1D-139AD2C32215}"/>
              </a:ext>
            </a:extLst>
          </p:cNvPr>
          <p:cNvGraphicFramePr>
            <a:graphicFrameLocks noGrp="1"/>
          </p:cNvGraphicFramePr>
          <p:nvPr/>
        </p:nvGraphicFramePr>
        <p:xfrm>
          <a:off x="482213" y="2561832"/>
          <a:ext cx="9682717" cy="2915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398125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Furti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604043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Rapine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99846"/>
                  </a:ext>
                </a:extLst>
              </a:tr>
              <a:tr h="6022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 vandalici/spaccate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9291589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Aggressioni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429443"/>
                  </a:ext>
                </a:extLst>
              </a:tr>
              <a:tr h="47882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Truffe e frodi informatiche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882401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B5FAA1B-FA16-FD9E-3672-4739F3E0847E}"/>
              </a:ext>
            </a:extLst>
          </p:cNvPr>
          <p:cNvSpPr txBox="1"/>
          <p:nvPr/>
        </p:nvSpPr>
        <p:spPr>
          <a:xfrm>
            <a:off x="8279460" y="1887296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24CFAE86-3B01-806E-4F73-9D4FBFF9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8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84242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territorio in cui opera la sua impresa, ha sentito parlare o ha avuto notizia di imprenditori che sono state vittime di...?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956B734E-F39F-F5E9-2A2D-22561E6FD779}"/>
              </a:ext>
            </a:extLst>
          </p:cNvPr>
          <p:cNvGraphicFramePr>
            <a:graphicFrameLocks noGrp="1"/>
          </p:cNvGraphicFramePr>
          <p:nvPr/>
        </p:nvGraphicFramePr>
        <p:xfrm>
          <a:off x="1416492" y="2600889"/>
          <a:ext cx="3436630" cy="3648092"/>
        </p:xfrm>
        <a:graphic>
          <a:graphicData uri="http://schemas.openxmlformats.org/drawingml/2006/table">
            <a:tbl>
              <a:tblPr/>
              <a:tblGrid>
                <a:gridCol w="3436630">
                  <a:extLst>
                    <a:ext uri="{9D8B030D-6E8A-4147-A177-3AD203B41FA5}">
                      <a16:colId xmlns:a16="http://schemas.microsoft.com/office/drawing/2014/main" xmlns="" val="2666471124"/>
                    </a:ext>
                  </a:extLst>
                </a:gridCol>
              </a:tblGrid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Furti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0249349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Rapine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8925135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 vandalici/spaccate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5587679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Aggressioni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8761265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Truffe e frodi informatiche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3945525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7256871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Nessun fenomeno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653395"/>
                  </a:ext>
                </a:extLst>
              </a:tr>
            </a:tbl>
          </a:graphicData>
        </a:graphic>
      </p:graphicFrame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D1ADAD9B-3D02-23CF-73B9-A1BF3A5A575A}"/>
              </a:ext>
            </a:extLst>
          </p:cNvPr>
          <p:cNvGrpSpPr/>
          <p:nvPr/>
        </p:nvGrpSpPr>
        <p:grpSpPr>
          <a:xfrm>
            <a:off x="9229473" y="2966670"/>
            <a:ext cx="1785080" cy="924660"/>
            <a:chOff x="9834920" y="3011438"/>
            <a:chExt cx="1785080" cy="924660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xmlns="" id="{B44FC482-5006-83B8-7EFE-46E7E4964AF3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9B75B7D3-44BB-8981-A0D1-B686FDBA0D08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5F5EF70-1FB3-AE34-2DB6-4DC9F831FBAF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E5EE075A-0043-4CB4-4218-75548A50A8C8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0CE12D20-13BC-2535-7129-2D789A0589BD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4" name="Text Box 49">
            <a:extLst>
              <a:ext uri="{FF2B5EF4-FFF2-40B4-BE49-F238E27FC236}">
                <a16:creationId xmlns:a16="http://schemas.microsoft.com/office/drawing/2014/main" xmlns="" id="{5954978F-8CD8-89C2-8D89-33976F3C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A0F8087D-7D31-EA82-86E3-86C823C0ECFB}"/>
              </a:ext>
            </a:extLst>
          </p:cNvPr>
          <p:cNvGraphicFramePr>
            <a:graphicFrameLocks/>
          </p:cNvGraphicFramePr>
          <p:nvPr/>
        </p:nvGraphicFramePr>
        <p:xfrm>
          <a:off x="4376495" y="2399164"/>
          <a:ext cx="8575934" cy="405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4A84F05-5E78-BB34-ADDA-0E75E417CAE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Episodi di criminalità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Il 25,6% degli intervistati ha avuto notizia di imprenditori che sono state vittime di furti, il 12,9% di rapine, il 9,4% di atti vandalici. Rispetto ai dati nazionali la percentuale sui furti è superiore mentre quella su atti vandalici è inferiore.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3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afico 38">
            <a:extLst>
              <a:ext uri="{FF2B5EF4-FFF2-40B4-BE49-F238E27FC236}">
                <a16:creationId xmlns:a16="http://schemas.microsoft.com/office/drawing/2014/main" xmlns="" id="{ADC639CA-1A03-DCBB-9E64-952D3ECDA415}"/>
              </a:ext>
            </a:extLst>
          </p:cNvPr>
          <p:cNvGraphicFramePr>
            <a:graphicFrameLocks/>
          </p:cNvGraphicFramePr>
          <p:nvPr/>
        </p:nvGraphicFramePr>
        <p:xfrm>
          <a:off x="653972" y="3429000"/>
          <a:ext cx="4663207" cy="19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Grafico 39">
            <a:extLst>
              <a:ext uri="{FF2B5EF4-FFF2-40B4-BE49-F238E27FC236}">
                <a16:creationId xmlns:a16="http://schemas.microsoft.com/office/drawing/2014/main" xmlns="" id="{906B32F7-0293-6629-7188-45627CC96F90}"/>
              </a:ext>
            </a:extLst>
          </p:cNvPr>
          <p:cNvGraphicFramePr>
            <a:graphicFrameLocks/>
          </p:cNvGraphicFramePr>
          <p:nvPr/>
        </p:nvGraphicFramePr>
        <p:xfrm>
          <a:off x="4467602" y="3429000"/>
          <a:ext cx="5855631" cy="19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202C9E-E622-46D6-A603-F4F0A7F6276B}"/>
              </a:ext>
            </a:extLst>
          </p:cNvPr>
          <p:cNvSpPr/>
          <p:nvPr/>
        </p:nvSpPr>
        <p:spPr>
          <a:xfrm>
            <a:off x="335360" y="1591477"/>
            <a:ext cx="112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Nella zona in cui opera la sua impresa ha sentito parlare o ha avuto notizia di imprenditori, titolari di negozi, di bar o di ristoranti che sono stati avvicinati da persone che hanno proposto loro un prestito al di fuori dei canali ufficiali o tentativi di estorsione? </a:t>
            </a:r>
          </a:p>
        </p:txBody>
      </p:sp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lemento grafico 26" descr="Freccia: rotazione a destra con riempimento a tinta unita">
            <a:extLst>
              <a:ext uri="{FF2B5EF4-FFF2-40B4-BE49-F238E27FC236}">
                <a16:creationId xmlns:a16="http://schemas.microsoft.com/office/drawing/2014/main" xmlns="" id="{4A2667CE-9A19-4CCD-EE72-D957015370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74793" y="2641922"/>
            <a:ext cx="914400" cy="914400"/>
          </a:xfrm>
          <a:prstGeom prst="rect">
            <a:avLst/>
          </a:prstGeom>
        </p:spPr>
      </p:pic>
      <p:sp>
        <p:nvSpPr>
          <p:cNvPr id="28" name="Text Box 49">
            <a:extLst>
              <a:ext uri="{FF2B5EF4-FFF2-40B4-BE49-F238E27FC236}">
                <a16:creationId xmlns:a16="http://schemas.microsoft.com/office/drawing/2014/main" xmlns="" id="{3221751E-60A2-45C9-007C-FD023989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2CC98E58-36DD-EAB9-7BCE-671CBD0F1A81}"/>
              </a:ext>
            </a:extLst>
          </p:cNvPr>
          <p:cNvSpPr txBox="1"/>
          <p:nvPr/>
        </p:nvSpPr>
        <p:spPr>
          <a:xfrm>
            <a:off x="2332480" y="4081379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24</a:t>
            </a:r>
            <a:r>
              <a:rPr lang="it-IT" sz="32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,</a:t>
            </a:r>
            <a:r>
              <a:rPr lang="it-IT" sz="24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5%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99752A51-D5B2-D03C-A820-6F783055C767}"/>
              </a:ext>
            </a:extLst>
          </p:cNvPr>
          <p:cNvSpPr/>
          <p:nvPr/>
        </p:nvSpPr>
        <p:spPr>
          <a:xfrm>
            <a:off x="4154115" y="4000066"/>
            <a:ext cx="207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USURA 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 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RACKET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xmlns="" id="{269B973D-E169-7F0B-1CBC-768B0367E3CF}"/>
              </a:ext>
            </a:extLst>
          </p:cNvPr>
          <p:cNvCxnSpPr/>
          <p:nvPr/>
        </p:nvCxnSpPr>
        <p:spPr bwMode="auto">
          <a:xfrm>
            <a:off x="4355178" y="4890070"/>
            <a:ext cx="147210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9653C70E-BDFC-863C-5AD2-A47708D6DDB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04049" y="3896784"/>
            <a:ext cx="1387365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E069F212-BD57-907C-B768-E667831507D9}"/>
              </a:ext>
            </a:extLst>
          </p:cNvPr>
          <p:cNvSpPr txBox="1"/>
          <p:nvPr/>
        </p:nvSpPr>
        <p:spPr>
          <a:xfrm>
            <a:off x="6790653" y="4081379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26</a:t>
            </a:r>
            <a:r>
              <a:rPr lang="it-IT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,</a:t>
            </a:r>
            <a:r>
              <a:rPr lang="it-IT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6</a:t>
            </a:r>
            <a:r>
              <a:rPr lang="it-IT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xmlns="" id="{942CB8D6-6F26-F5BE-F638-84A56F2DCDA5}"/>
              </a:ext>
            </a:extLst>
          </p:cNvPr>
          <p:cNvSpPr/>
          <p:nvPr/>
        </p:nvSpPr>
        <p:spPr bwMode="auto">
          <a:xfrm>
            <a:off x="1820108" y="2959149"/>
            <a:ext cx="2308193" cy="422633"/>
          </a:xfrm>
          <a:prstGeom prst="roundRect">
            <a:avLst/>
          </a:prstGeom>
          <a:solidFill>
            <a:srgbClr val="156082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xmlns="" id="{A53EE7A0-B127-899E-E815-933165D42518}"/>
              </a:ext>
            </a:extLst>
          </p:cNvPr>
          <p:cNvSpPr/>
          <p:nvPr/>
        </p:nvSpPr>
        <p:spPr bwMode="auto">
          <a:xfrm>
            <a:off x="6295165" y="2959149"/>
            <a:ext cx="2308193" cy="422633"/>
          </a:xfrm>
          <a:prstGeom prst="roundRect">
            <a:avLst/>
          </a:prstGeom>
          <a:solidFill>
            <a:srgbClr val="4EA7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2CB309BA-0E9F-DF46-D5B8-E90DAE2DEA9B}"/>
              </a:ext>
            </a:extLst>
          </p:cNvPr>
          <p:cNvSpPr txBox="1"/>
          <p:nvPr/>
        </p:nvSpPr>
        <p:spPr>
          <a:xfrm>
            <a:off x="1435836" y="5436866"/>
            <a:ext cx="7794595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«Sì, ho sentito parlare o ha avuto notizia di imprenditori che sono </a:t>
            </a:r>
          </a:p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stati esposti a tentativi di usura e racket»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416691-CB64-9427-8C33-AABB6A32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793" y="3683437"/>
            <a:ext cx="2763235" cy="9694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 CUI 6,9% </a:t>
            </a:r>
          </a:p>
          <a:p>
            <a:pPr eaLnBrk="1" hangingPunct="1">
              <a:spcBef>
                <a:spcPts val="600"/>
              </a:spcBef>
            </a:pPr>
            <a:r>
              <a:rPr lang="it-IT" altLang="ja-JP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NE HANNO SENTITO PARLARE DIRETTAMENTE…</a:t>
            </a:r>
            <a:endParaRPr lang="it-IT" altLang="ja-JP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B5962AE8-45A3-339C-DEF4-72818B5709BF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Tentativi di usura e racket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 Il 26,6% degli intervistati ha avuto notizia di imprenditori che sono stati esposti a tentativi di </a:t>
            </a:r>
            <a:r>
              <a:rPr lang="it-IT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usura ed estorsione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. Il dato è superiore a quello nazionale. 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56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1EEFF3B0-BF70-0B4B-EC3E-30D17C92D866}"/>
              </a:ext>
            </a:extLst>
          </p:cNvPr>
          <p:cNvGraphicFramePr>
            <a:graphicFrameLocks noGrp="1"/>
          </p:cNvGraphicFramePr>
          <p:nvPr/>
        </p:nvGraphicFramePr>
        <p:xfrm>
          <a:off x="6938298" y="2541304"/>
          <a:ext cx="3546228" cy="511157"/>
        </p:xfrm>
        <a:graphic>
          <a:graphicData uri="http://schemas.openxmlformats.org/drawingml/2006/table">
            <a:tbl>
              <a:tblPr/>
              <a:tblGrid>
                <a:gridCol w="1182076">
                  <a:extLst>
                    <a:ext uri="{9D8B030D-6E8A-4147-A177-3AD203B41FA5}">
                      <a16:colId xmlns:a16="http://schemas.microsoft.com/office/drawing/2014/main" xmlns="" val="2716597366"/>
                    </a:ext>
                  </a:extLst>
                </a:gridCol>
                <a:gridCol w="1182076">
                  <a:extLst>
                    <a:ext uri="{9D8B030D-6E8A-4147-A177-3AD203B41FA5}">
                      <a16:colId xmlns:a16="http://schemas.microsoft.com/office/drawing/2014/main" xmlns="" val="4201590348"/>
                    </a:ext>
                  </a:extLst>
                </a:gridCol>
                <a:gridCol w="1182076">
                  <a:extLst>
                    <a:ext uri="{9D8B030D-6E8A-4147-A177-3AD203B41FA5}">
                      <a16:colId xmlns:a16="http://schemas.microsoft.com/office/drawing/2014/main" xmlns="" val="2853087400"/>
                    </a:ext>
                  </a:extLst>
                </a:gridCol>
              </a:tblGrid>
              <a:tr h="5111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Centro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711959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84242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Secondo lei, tra i soggetti indicati, chi è più vicino a commercianti ed imprenditori minacciati dalla criminalità?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D9F46F3-AA25-1FF5-B839-A0146554A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2134"/>
              </p:ext>
            </p:extLst>
          </p:nvPr>
        </p:nvGraphicFramePr>
        <p:xfrm>
          <a:off x="3169202" y="3052461"/>
          <a:ext cx="5993652" cy="2979933"/>
        </p:xfrm>
        <a:graphic>
          <a:graphicData uri="http://schemas.openxmlformats.org/drawingml/2006/table">
            <a:tbl>
              <a:tblPr/>
              <a:tblGrid>
                <a:gridCol w="3726554">
                  <a:extLst>
                    <a:ext uri="{9D8B030D-6E8A-4147-A177-3AD203B41FA5}">
                      <a16:colId xmlns:a16="http://schemas.microsoft.com/office/drawing/2014/main" xmlns="" val="1658297236"/>
                    </a:ext>
                  </a:extLst>
                </a:gridCol>
                <a:gridCol w="1133549">
                  <a:extLst>
                    <a:ext uri="{9D8B030D-6E8A-4147-A177-3AD203B41FA5}">
                      <a16:colId xmlns:a16="http://schemas.microsoft.com/office/drawing/2014/main" xmlns="" val="1453103397"/>
                    </a:ext>
                  </a:extLst>
                </a:gridCol>
                <a:gridCol w="1133549">
                  <a:extLst>
                    <a:ext uri="{9D8B030D-6E8A-4147-A177-3AD203B41FA5}">
                      <a16:colId xmlns:a16="http://schemas.microsoft.com/office/drawing/2014/main" xmlns="" val="2180915298"/>
                    </a:ext>
                  </a:extLst>
                </a:gridCol>
              </a:tblGrid>
              <a:tr h="6836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 forze dell’ordine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290536"/>
                  </a:ext>
                </a:extLst>
              </a:tr>
              <a:tr h="7654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Associazioni di categoria ed organizzazioni antiusura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806397"/>
                  </a:ext>
                </a:extLst>
              </a:tr>
              <a:tr h="7654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 Stato e le amministrazioni locali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791009"/>
                  </a:ext>
                </a:extLst>
              </a:tr>
              <a:tr h="7654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Nessuno, sono soli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36492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7310CB2-8C17-025C-ED45-94950364E8E1}"/>
              </a:ext>
            </a:extLst>
          </p:cNvPr>
          <p:cNvSpPr/>
          <p:nvPr/>
        </p:nvSpPr>
        <p:spPr bwMode="auto">
          <a:xfrm>
            <a:off x="2059618" y="2610034"/>
            <a:ext cx="5992553" cy="3585127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Elemento grafico 10" descr="Scudo con segno di spunta con riempimento a tinta unita">
            <a:extLst>
              <a:ext uri="{FF2B5EF4-FFF2-40B4-BE49-F238E27FC236}">
                <a16:creationId xmlns:a16="http://schemas.microsoft.com/office/drawing/2014/main" xmlns="" id="{FEFC1ADD-4FF7-5A30-BB3B-1A4FB3A14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54802" y="2796882"/>
            <a:ext cx="914400" cy="9144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27B8CA3-6EFE-941A-EED8-A9A243117773}"/>
              </a:ext>
            </a:extLst>
          </p:cNvPr>
          <p:cNvSpPr/>
          <p:nvPr/>
        </p:nvSpPr>
        <p:spPr>
          <a:xfrm>
            <a:off x="7407671" y="5927585"/>
            <a:ext cx="2724711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fontAlgn="ctr"/>
            <a:r>
              <a:rPr lang="it-IT" sz="1050" b="0" i="1" dirty="0">
                <a:latin typeface="Century Gothic" panose="020B0502020202020204" pitchFamily="34" charset="0"/>
              </a:rPr>
              <a:t>Valori percentuali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F0C44A88-AD38-237A-E81A-D935557B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26F33B-B64C-8701-C970-6D2DE66FE6DF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 algn="just"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Lotta alla criminalità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 </a:t>
            </a:r>
            <a:r>
              <a:rPr lang="it-IT" sz="22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Forze dell’ordine (42,2%) </a:t>
            </a:r>
            <a:r>
              <a:rPr lang="it-IT" sz="2200" kern="1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il soggetto sentito </a:t>
            </a:r>
            <a:r>
              <a:rPr lang="it-IT" sz="22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vicini </a:t>
            </a:r>
            <a:r>
              <a:rPr lang="it-IT" sz="2200" kern="1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agli </a:t>
            </a:r>
            <a:r>
              <a:rPr lang="it-IT" sz="22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imprenditori minacciati.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22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962" y="1824552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Quanto ritiene grave il problema dell’esposizione delle imprese del commercio al dettaglio, dei bar, dei ristoranti, al rischio dell’usura, racket, ed estorsioni?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xmlns="" id="{C39D0ED2-7596-2028-C8A5-510C7003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040" y="4910684"/>
            <a:ext cx="14951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  <a:cs typeface="Arial"/>
              </a:rPr>
              <a:t>Molto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xmlns="" id="{5026FC60-E9B6-EC8A-8B76-ABD66221A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833" y="4920511"/>
            <a:ext cx="158577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Abbastanza</a:t>
            </a: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xmlns="" id="{055A36F2-1C8B-4D15-7632-48AC13D8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64" y="4896385"/>
            <a:ext cx="163654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>
                <a:latin typeface="Century Gothic" panose="020B0502020202020204" pitchFamily="34" charset="0"/>
              </a:rPr>
              <a:t>Poco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ＭＳ Ｐゴシック" charset="0"/>
              <a:cs typeface="Arial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04E34667-E03B-D26F-EABB-21A8BD65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968" y="4936219"/>
            <a:ext cx="163654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it-IT" sz="1600" dirty="0">
                <a:latin typeface="Century Gothic" panose="020B0502020202020204" pitchFamily="34" charset="0"/>
              </a:rPr>
              <a:t>Per nulla</a:t>
            </a: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46FF89A7-8F39-F3BA-E803-F25BF0225244}"/>
              </a:ext>
            </a:extLst>
          </p:cNvPr>
          <p:cNvSpPr txBox="1"/>
          <p:nvPr/>
        </p:nvSpPr>
        <p:spPr>
          <a:xfrm>
            <a:off x="2248858" y="5202484"/>
            <a:ext cx="221007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b="0" i="1" dirty="0">
                <a:latin typeface="Century Gothic" panose="020B0502020202020204" pitchFamily="34" charset="0"/>
                <a:ea typeface="ＭＳ Ｐゴシック" charset="0"/>
                <a:cs typeface="Arial"/>
              </a:rPr>
              <a:t>e sono anche molto preoccupato per chi fa il mio mestiere di imprenditore nella zona in cui opera la mia impresa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D6804C28-8C70-9DE0-81CD-E5293EF374A1}"/>
              </a:ext>
            </a:extLst>
          </p:cNvPr>
          <p:cNvSpPr txBox="1"/>
          <p:nvPr/>
        </p:nvSpPr>
        <p:spPr>
          <a:xfrm>
            <a:off x="4589096" y="5170670"/>
            <a:ext cx="211942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b="0" i="1" dirty="0">
                <a:latin typeface="Century Gothic" panose="020B0502020202020204" pitchFamily="34" charset="0"/>
                <a:ea typeface="ＭＳ Ｐゴシック" charset="0"/>
                <a:cs typeface="Arial"/>
              </a:rPr>
              <a:t>sono preoccupato in generale, anche se al momento non vedo rischi per chi fa il mio mestiere di imprenditore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582B2859-2031-91E4-B7BF-527E3C503770}"/>
              </a:ext>
            </a:extLst>
          </p:cNvPr>
          <p:cNvSpPr txBox="1"/>
          <p:nvPr/>
        </p:nvSpPr>
        <p:spPr>
          <a:xfrm>
            <a:off x="6751598" y="5153284"/>
            <a:ext cx="202695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b="0" i="1" dirty="0">
                <a:latin typeface="Century Gothic" panose="020B0502020202020204" pitchFamily="34" charset="0"/>
                <a:ea typeface="ＭＳ Ｐゴシック" charset="0"/>
                <a:cs typeface="Arial"/>
              </a:rPr>
              <a:t>è un rischio che esiste, ma riguarda altre zone del paese, non certamente chi fa l’imprenditore nella zona in cui opera la mia impresa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6BFD841B-3207-986D-72C5-9322DEDC2781}"/>
              </a:ext>
            </a:extLst>
          </p:cNvPr>
          <p:cNvGrpSpPr/>
          <p:nvPr/>
        </p:nvGrpSpPr>
        <p:grpSpPr>
          <a:xfrm>
            <a:off x="463778" y="2708756"/>
            <a:ext cx="1785080" cy="924660"/>
            <a:chOff x="9834920" y="3011438"/>
            <a:chExt cx="1785080" cy="924660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A346DA4C-4D26-DCBA-91BD-D701C5B1EB33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515329ED-65FD-8056-1517-8FE6BB16E1BC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BB2660F0-3435-7D80-D4AB-17FA022CF2CC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6A4A1DEF-D602-21E1-F78E-AB5074894FBA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CBA607C0-A24D-DC0B-40ED-55EB7BEDB62C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3" name="Text Box 49">
            <a:extLst>
              <a:ext uri="{FF2B5EF4-FFF2-40B4-BE49-F238E27FC236}">
                <a16:creationId xmlns:a16="http://schemas.microsoft.com/office/drawing/2014/main" xmlns="" id="{A9CD9026-1E12-9BF9-3F83-9622160B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04CFD234-AC49-77EC-258F-55CB2FAFCD55}"/>
              </a:ext>
            </a:extLst>
          </p:cNvPr>
          <p:cNvGraphicFramePr>
            <a:graphicFrameLocks/>
          </p:cNvGraphicFramePr>
          <p:nvPr/>
        </p:nvGraphicFramePr>
        <p:xfrm>
          <a:off x="2158783" y="2761079"/>
          <a:ext cx="9195018" cy="231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ACB6C1F-FD7F-17FD-94B8-AE5B854DD8A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Esposizione all’usura e al racket |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Il </a:t>
            </a:r>
            <a:r>
              <a:rPr lang="it-IT" sz="220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22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 </a:t>
            </a:r>
            <a:r>
              <a:rPr lang="it-IT" sz="220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%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degli intervistati dichiara di essere  «molto preoccupato» per il rischio di usura e racket. Valore </a:t>
            </a:r>
            <a:r>
              <a:rPr lang="it-IT" sz="220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coincide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con il dato nazionale.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32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E4273BD-9124-D6DB-1E3A-8AB24AEDB3E5}"/>
              </a:ext>
            </a:extLst>
          </p:cNvPr>
          <p:cNvSpPr txBox="1"/>
          <p:nvPr/>
        </p:nvSpPr>
        <p:spPr>
          <a:xfrm>
            <a:off x="334800" y="1709262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Quanto ritiene grave il problema dell’esposizione delle imprese del commercio al dettaglio, dei bar, dei ristoranti, al rischio dell’usura, racket, ed estorsioni?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7A27F23B-720C-3667-1163-A18F0FD8B78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Esposizione all’usura e al racket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Analisi di dettaglio per ampiezza del comune.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A5943D80-B666-7B3A-7A1F-F369DC47D78B}"/>
              </a:ext>
            </a:extLst>
          </p:cNvPr>
          <p:cNvSpPr/>
          <p:nvPr/>
        </p:nvSpPr>
        <p:spPr bwMode="auto">
          <a:xfrm>
            <a:off x="5161433" y="2651749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9CD7943F-8F6C-E003-70FC-82F8BB5EDC3C}"/>
              </a:ext>
            </a:extLst>
          </p:cNvPr>
          <p:cNvGraphicFramePr>
            <a:graphicFrameLocks noGrp="1"/>
          </p:cNvGraphicFramePr>
          <p:nvPr/>
        </p:nvGraphicFramePr>
        <p:xfrm>
          <a:off x="334800" y="3030130"/>
          <a:ext cx="9682717" cy="3102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50681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60954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604043"/>
                  </a:ext>
                </a:extLst>
              </a:tr>
              <a:tr h="60954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ABBASTANZA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99846"/>
                  </a:ext>
                </a:extLst>
              </a:tr>
              <a:tr h="76668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POCO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44,8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9291589"/>
                  </a:ext>
                </a:extLst>
              </a:tr>
              <a:tr h="60954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 NULLA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42944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790788B-2A41-F98F-20A0-6C7346B985FC}"/>
              </a:ext>
            </a:extLst>
          </p:cNvPr>
          <p:cNvSpPr txBox="1"/>
          <p:nvPr/>
        </p:nvSpPr>
        <p:spPr>
          <a:xfrm>
            <a:off x="8132047" y="2355593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19C0437A-ACA9-113F-FF67-A457DA3B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0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767418"/>
            <a:ext cx="11344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Suo avviso cosa dovrebbe fare un imprenditore trovandosi in una delle situazioni delle quali abbiamo parlato (usura, racket ed estorsione)?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xmlns="" id="{529DFD6E-A721-B532-ECAB-D7BB283B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08344"/>
              </p:ext>
            </p:extLst>
          </p:nvPr>
        </p:nvGraphicFramePr>
        <p:xfrm>
          <a:off x="1242874" y="2509084"/>
          <a:ext cx="3261828" cy="3590208"/>
        </p:xfrm>
        <a:graphic>
          <a:graphicData uri="http://schemas.openxmlformats.org/drawingml/2006/table">
            <a:tbl>
              <a:tblPr/>
              <a:tblGrid>
                <a:gridCol w="3261828">
                  <a:extLst>
                    <a:ext uri="{9D8B030D-6E8A-4147-A177-3AD203B41FA5}">
                      <a16:colId xmlns:a16="http://schemas.microsoft.com/office/drawing/2014/main" xmlns="" val="1344500795"/>
                    </a:ext>
                  </a:extLst>
                </a:gridCol>
              </a:tblGrid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Sporgere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denuncia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8274718"/>
                  </a:ext>
                </a:extLst>
              </a:tr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Segnalare informalmente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situazione alle forze dell’ordine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4140218"/>
                  </a:ext>
                </a:extLst>
              </a:tr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Rivolgersi alla propria </a:t>
                      </a:r>
                    </a:p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associazione di categoria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288403"/>
                  </a:ext>
                </a:extLst>
              </a:tr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Rivolgersi ad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associazioni antiusura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7545296"/>
                  </a:ext>
                </a:extLst>
              </a:tr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saprei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383875"/>
                  </a:ext>
                </a:extLst>
              </a:tr>
              <a:tr h="59836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Nulla, sarebbe inutile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9589123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3CE5D2F9-DF69-FB5A-48E9-9DF2F6027B96}"/>
              </a:ext>
            </a:extLst>
          </p:cNvPr>
          <p:cNvGrpSpPr/>
          <p:nvPr/>
        </p:nvGrpSpPr>
        <p:grpSpPr>
          <a:xfrm>
            <a:off x="9229473" y="2966670"/>
            <a:ext cx="1785080" cy="924660"/>
            <a:chOff x="9834920" y="3011438"/>
            <a:chExt cx="1785080" cy="924660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206B3AA1-7849-61C8-C0DA-61CCF5AD3402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12B17283-A933-4D46-D9B8-FE8F4C0740CC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32088E89-E2E1-32F2-E293-36CBA4CED6C8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66FB40A1-42CF-67DD-F020-45925AC71EB4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D6586F38-5E54-7D92-E63D-8137CFDB553A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8" name="Text Box 49">
            <a:extLst>
              <a:ext uri="{FF2B5EF4-FFF2-40B4-BE49-F238E27FC236}">
                <a16:creationId xmlns:a16="http://schemas.microsoft.com/office/drawing/2014/main" xmlns="" id="{30279BF6-2F32-DEB8-7F89-DA5A055D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E065817E-9619-61A5-2B54-EDC91B0BA26E}"/>
              </a:ext>
            </a:extLst>
          </p:cNvPr>
          <p:cNvGraphicFramePr>
            <a:graphicFrameLocks/>
          </p:cNvGraphicFramePr>
          <p:nvPr/>
        </p:nvGraphicFramePr>
        <p:xfrm>
          <a:off x="4487279" y="2055518"/>
          <a:ext cx="6527274" cy="453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CBBF256-BD3B-71B6-5E31-89841F3CB3A3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Il comportamento degli imprenditori di fronte ai fenomeni criminali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|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 Il 62,5% degli intervistati ritiene che si dovrebbe sporgere denuncia. Dato in linea con quello nazionale.</a:t>
            </a:r>
          </a:p>
        </p:txBody>
      </p:sp>
    </p:spTree>
    <p:extLst>
      <p:ext uri="{BB962C8B-B14F-4D97-AF65-F5344CB8AC3E}">
        <p14:creationId xmlns:p14="http://schemas.microsoft.com/office/powerpoint/2010/main" val="187430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718139"/>
            <a:ext cx="11585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(Solo le imprese del commercio al dettaglio) Pensando al fenomeno del taccheggio (furto della merce esposta in vendita) nell’ultimo anno rispetto all’anno precedente tale fenomeno nel SUO ESERCIZIO COMMERCIALE è…?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5AC243F-A71E-6E6C-8910-212DD9FF43A2}"/>
              </a:ext>
            </a:extLst>
          </p:cNvPr>
          <p:cNvGraphicFramePr>
            <a:graphicFrameLocks noGrp="1"/>
          </p:cNvGraphicFramePr>
          <p:nvPr/>
        </p:nvGraphicFramePr>
        <p:xfrm>
          <a:off x="1754726" y="5283736"/>
          <a:ext cx="8253636" cy="66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212">
                  <a:extLst>
                    <a:ext uri="{9D8B030D-6E8A-4147-A177-3AD203B41FA5}">
                      <a16:colId xmlns:a16="http://schemas.microsoft.com/office/drawing/2014/main" xmlns="" val="3184259971"/>
                    </a:ext>
                  </a:extLst>
                </a:gridCol>
                <a:gridCol w="2751212">
                  <a:extLst>
                    <a:ext uri="{9D8B030D-6E8A-4147-A177-3AD203B41FA5}">
                      <a16:colId xmlns:a16="http://schemas.microsoft.com/office/drawing/2014/main" xmlns="" val="1517046536"/>
                    </a:ext>
                  </a:extLst>
                </a:gridCol>
                <a:gridCol w="2751212">
                  <a:extLst>
                    <a:ext uri="{9D8B030D-6E8A-4147-A177-3AD203B41FA5}">
                      <a16:colId xmlns:a16="http://schemas.microsoft.com/office/drawing/2014/main" xmlns="" val="551768805"/>
                    </a:ext>
                  </a:extLst>
                </a:gridCol>
              </a:tblGrid>
              <a:tr h="66624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MIGLIORATI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RIMASTI INVARIATI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PEGGIORATI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91397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0810F14-5F2E-80A2-3572-A707C271D492}"/>
              </a:ext>
            </a:extLst>
          </p:cNvPr>
          <p:cNvSpPr/>
          <p:nvPr/>
        </p:nvSpPr>
        <p:spPr bwMode="auto">
          <a:xfrm>
            <a:off x="1535836" y="2670213"/>
            <a:ext cx="6925196" cy="3197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CC"/>
                </a:highlight>
                <a:latin typeface="Century Gothic" panose="020B0502020202020204" pitchFamily="34" charset="0"/>
              </a:rPr>
              <a:t>SOLO LE IMPRESE DEL COMMERCIO AL DETTAGLIO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F2CCF8E8-0E65-4DF5-8F98-20AE3B302F24}"/>
              </a:ext>
            </a:extLst>
          </p:cNvPr>
          <p:cNvGrpSpPr/>
          <p:nvPr/>
        </p:nvGrpSpPr>
        <p:grpSpPr>
          <a:xfrm>
            <a:off x="9229473" y="2966670"/>
            <a:ext cx="1785080" cy="924660"/>
            <a:chOff x="9834920" y="3011438"/>
            <a:chExt cx="1785080" cy="924660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xmlns="" id="{B298B07F-668D-58D2-A9B3-382ED4A8E34D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xmlns="" id="{BBC36BE1-FB71-C522-0597-A332E83D9694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9ACD60C9-0E1C-24A7-259C-272D1FA134A3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A23574B1-1D14-CF11-F799-698C3BD5D745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DBB97892-9767-D90A-EBAA-47331F471F81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21" name="Text Box 49">
            <a:extLst>
              <a:ext uri="{FF2B5EF4-FFF2-40B4-BE49-F238E27FC236}">
                <a16:creationId xmlns:a16="http://schemas.microsoft.com/office/drawing/2014/main" xmlns="" id="{28CB16BE-288B-B087-4E42-7642E58B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538 casi; Centro 168 casi. 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Solo le imprese del commercio al dettaglio.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B27D7753-934B-4B06-A549-1D544A7277AF}"/>
              </a:ext>
            </a:extLst>
          </p:cNvPr>
          <p:cNvGraphicFramePr>
            <a:graphicFrameLocks/>
          </p:cNvGraphicFramePr>
          <p:nvPr/>
        </p:nvGraphicFramePr>
        <p:xfrm>
          <a:off x="1568488" y="3140842"/>
          <a:ext cx="8578812" cy="254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BAA364-4E62-899D-A86F-FEE4CC0067C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Taccheggio |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22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15,1% delle imprese del commercio al dettaglio del Centro ritiene che il fenomeno del taccheggio sia migliorato rispetto all’anno precedente. Il dato è inferiore al valore Italia.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48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8F12907-BE2C-4CEE-B2A6-5B76769F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99" y="476672"/>
            <a:ext cx="4968549" cy="765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5400" b="1" i="0" u="none" strike="noStrike" kern="0" cap="none" spc="0" normalizeH="0" baseline="0" noProof="0">
                <a:ln>
                  <a:noFill/>
                </a:ln>
                <a:solidFill>
                  <a:srgbClr val="014983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Arial" charset="0"/>
              </a:rPr>
              <a:t>INDICE</a:t>
            </a:r>
          </a:p>
        </p:txBody>
      </p:sp>
      <p:pic>
        <p:nvPicPr>
          <p:cNvPr id="5" name="Immagine 6" descr="format2">
            <a:extLst>
              <a:ext uri="{FF2B5EF4-FFF2-40B4-BE49-F238E27FC236}">
                <a16:creationId xmlns:a16="http://schemas.microsoft.com/office/drawing/2014/main" xmlns="" id="{B209A032-0968-4363-8E71-C9C52D16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141854C-FF13-6768-C08C-7829A9998D3B}"/>
              </a:ext>
            </a:extLst>
          </p:cNvPr>
          <p:cNvSpPr/>
          <p:nvPr/>
        </p:nvSpPr>
        <p:spPr bwMode="auto">
          <a:xfrm>
            <a:off x="9942990" y="6353452"/>
            <a:ext cx="2249010" cy="5045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xmlns="" id="{22FE2CDF-C7A9-0376-A3A4-EA5735FD34F3}"/>
              </a:ext>
            </a:extLst>
          </p:cNvPr>
          <p:cNvCxnSpPr>
            <a:cxnSpLocks/>
          </p:cNvCxnSpPr>
          <p:nvPr/>
        </p:nvCxnSpPr>
        <p:spPr bwMode="auto">
          <a:xfrm>
            <a:off x="3743409" y="1666170"/>
            <a:ext cx="0" cy="396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7F7C3F60-AB17-7C9A-3951-51C784AA6D3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55377" y="6134613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03A30ACE-34EF-6B46-FB06-0EE20DF03986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7777" y="6074088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4EFE297F-18FF-4BEA-3CF6-DD0AC63EDEED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6409" y="1594162"/>
            <a:ext cx="0" cy="396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28957C81-C4A0-4028-BB09-7F253AED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507" y="1241847"/>
            <a:ext cx="772967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SINTESI DEI RISULTATI </a:t>
            </a:r>
          </a:p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INDAGINE SULLE IMPRESE DEL TERZIARIO DI MERCATO</a:t>
            </a:r>
            <a:endParaRPr lang="it-IT" sz="1800" kern="0" dirty="0">
              <a:solidFill>
                <a:srgbClr val="1F4E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0" kern="0" dirty="0" err="1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IIlegalità</a:t>
            </a:r>
            <a:r>
              <a:rPr lang="it-IT" sz="1800" b="0" kern="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l’impatto e gli effetti per le attività imprenditoriali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0" kern="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Focus su reati predatori, usura, contraffazione e abusivismo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it-IT" sz="1800" b="0" kern="0" dirty="0">
              <a:solidFill>
                <a:srgbClr val="1F4E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INDAGINE SUI CONSUMATORI</a:t>
            </a:r>
            <a:endParaRPr lang="it-IT" sz="1800" kern="0" dirty="0">
              <a:solidFill>
                <a:srgbClr val="008000"/>
              </a:solidFill>
              <a:latin typeface="Century Gothic" panose="020B0502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0" kern="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Contraffazione e abusivismo: la dimensione e l’evoluzione del fenomeno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0" kern="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Acquisto illegale, rischi, contraffazione online</a:t>
            </a:r>
            <a:endParaRPr lang="it-IT" sz="1800" kern="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b="0" kern="0" dirty="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Identikit del consumatore illegale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NOTA METODOLOGICA</a:t>
            </a:r>
          </a:p>
        </p:txBody>
      </p:sp>
    </p:spTree>
    <p:extLst>
      <p:ext uri="{BB962C8B-B14F-4D97-AF65-F5344CB8AC3E}">
        <p14:creationId xmlns:p14="http://schemas.microsoft.com/office/powerpoint/2010/main" val="17305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84242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(Solo le imprese del commercio al dettaglio) Quali delle seguenti misure la sua impresa ha adottato per contrastare il fenomeno del taccheggio?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xmlns="" id="{2FA9DFA2-A10E-58A2-4BCB-334584D5575E}"/>
              </a:ext>
            </a:extLst>
          </p:cNvPr>
          <p:cNvGraphicFramePr>
            <a:graphicFrameLocks noGrp="1"/>
          </p:cNvGraphicFramePr>
          <p:nvPr/>
        </p:nvGraphicFramePr>
        <p:xfrm>
          <a:off x="843379" y="5322082"/>
          <a:ext cx="10253707" cy="66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90">
                  <a:extLst>
                    <a:ext uri="{9D8B030D-6E8A-4147-A177-3AD203B41FA5}">
                      <a16:colId xmlns:a16="http://schemas.microsoft.com/office/drawing/2014/main" xmlns="" val="3184259971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1517046536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551768805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4280515711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1998351332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3858830495"/>
                    </a:ext>
                  </a:extLst>
                </a:gridCol>
                <a:gridCol w="1452590">
                  <a:extLst>
                    <a:ext uri="{9D8B030D-6E8A-4147-A177-3AD203B41FA5}">
                      <a16:colId xmlns:a16="http://schemas.microsoft.com/office/drawing/2014/main" xmlns="" val="2393204284"/>
                    </a:ext>
                  </a:extLst>
                </a:gridCol>
                <a:gridCol w="85577">
                  <a:extLst>
                    <a:ext uri="{9D8B030D-6E8A-4147-A177-3AD203B41FA5}">
                      <a16:colId xmlns:a16="http://schemas.microsoft.com/office/drawing/2014/main" xmlns="" val="383344897"/>
                    </a:ext>
                  </a:extLst>
                </a:gridCol>
              </a:tblGrid>
              <a:tr h="66624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Sistemi antitaccheggio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Sorveglianza video/da remoto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Formazione del personale in negozio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Vigilanza non armata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Vigilanza armata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Altro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utilizzo alcuna misura anti-taccheggio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91397"/>
                  </a:ext>
                </a:extLst>
              </a:tr>
            </a:tbl>
          </a:graphicData>
        </a:graphic>
      </p:graphicFrame>
      <p:sp>
        <p:nvSpPr>
          <p:cNvPr id="4" name="Rettangolo 93">
            <a:extLst>
              <a:ext uri="{FF2B5EF4-FFF2-40B4-BE49-F238E27FC236}">
                <a16:creationId xmlns:a16="http://schemas.microsoft.com/office/drawing/2014/main" xmlns="" id="{8C0C18C7-BCE8-FBFE-5F0F-C9AB7F28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" y="6185033"/>
            <a:ext cx="1146346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Base campione:</a:t>
            </a:r>
            <a:r>
              <a:rPr lang="it-IT" sz="1000" b="0" dirty="0">
                <a:latin typeface="Century Gothic" panose="020B0502020202020204" pitchFamily="34" charset="0"/>
              </a:rPr>
              <a:t> </a:t>
            </a:r>
            <a:r>
              <a:rPr lang="es-ES" sz="1000" b="0" dirty="0">
                <a:latin typeface="Century Gothic" panose="020B0502020202020204" pitchFamily="34" charset="0"/>
              </a:rPr>
              <a:t>Italia 538 casi; Centro 168 casi. S</a:t>
            </a:r>
            <a:r>
              <a:rPr lang="it-IT" sz="1000" b="0" dirty="0" err="1">
                <a:latin typeface="Century Gothic" panose="020B0502020202020204" pitchFamily="34" charset="0"/>
              </a:rPr>
              <a:t>olo</a:t>
            </a:r>
            <a:r>
              <a:rPr lang="it-IT" sz="1000" b="0" dirty="0">
                <a:latin typeface="Century Gothic" panose="020B0502020202020204" pitchFamily="34" charset="0"/>
              </a:rPr>
              <a:t> le imprese del commercio al dettaglio. La somma delle percentuali è diversa da 100,0 perché erano ammesse risposte multiple. </a:t>
            </a:r>
            <a:r>
              <a:rPr lang="it-IT" sz="1000" dirty="0">
                <a:latin typeface="Century Gothic" panose="020B0502020202020204" pitchFamily="34" charset="0"/>
              </a:rPr>
              <a:t>I dati sono riportati all’universo</a:t>
            </a:r>
            <a:endParaRPr lang="it-IT" sz="1000" i="1" dirty="0"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DFFEBCBF-85A3-D263-9195-30D3F5B89942}"/>
              </a:ext>
            </a:extLst>
          </p:cNvPr>
          <p:cNvSpPr/>
          <p:nvPr/>
        </p:nvSpPr>
        <p:spPr bwMode="auto">
          <a:xfrm>
            <a:off x="937752" y="2654530"/>
            <a:ext cx="6925196" cy="31972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CC"/>
                </a:highlight>
                <a:latin typeface="Century Gothic" panose="020B0502020202020204" pitchFamily="34" charset="0"/>
              </a:rPr>
              <a:t>SOLO LE IMPRESE DEL COMMERCIO AL DETTAGLIO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58301E7A-85FA-9D50-5383-3E50950A232A}"/>
              </a:ext>
            </a:extLst>
          </p:cNvPr>
          <p:cNvGrpSpPr/>
          <p:nvPr/>
        </p:nvGrpSpPr>
        <p:grpSpPr>
          <a:xfrm>
            <a:off x="9131818" y="2408398"/>
            <a:ext cx="1785080" cy="924660"/>
            <a:chOff x="9834920" y="3011438"/>
            <a:chExt cx="1785080" cy="924660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xmlns="" id="{AD59E82D-A408-1A78-DDEF-6592EB994DC0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xmlns="" id="{6D33D71C-AE0C-18B7-74F7-00F8E40BE6D6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57EBC06A-9D52-015C-3E1D-B0E532DF314B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CD57DBA3-40AF-3F72-C757-07BF756B5BFD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D40F8CE9-0C01-19D0-EC1C-05A303B57F46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08A1E181-FBFB-8419-451C-A13539137FA4}"/>
              </a:ext>
            </a:extLst>
          </p:cNvPr>
          <p:cNvGraphicFramePr>
            <a:graphicFrameLocks/>
          </p:cNvGraphicFramePr>
          <p:nvPr/>
        </p:nvGraphicFramePr>
        <p:xfrm>
          <a:off x="695196" y="3064949"/>
          <a:ext cx="10506204" cy="26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673EB01A-F13F-8558-AD5A-88207F1F292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Taccheggio |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Il 55,9 % delle imprese del dettaglio ha investito in misure anti-taccheggio. Il dato è inferiore a quello nazionale. In particolare, il </a:t>
            </a:r>
            <a:r>
              <a:rPr lang="it-IT" sz="22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57,0% si è dotato di sistemi anti-taccheggio, il 37,1% di sorveglianza video, il 27,4% di formazione al personale ed l’8,1% di sistemi di vigilanza (armata e non).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0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678491"/>
            <a:ext cx="11585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all’attività della Sua impresa, quanto ritiene che questa sia danneggiata dall’azione di meccanismi commerciali fuori dalle regole che alterano la concorrenza e inquinano il mercato nel territorio nel quale opera?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1B661EC-B7F0-5057-E1BE-C90F464AEA22}"/>
              </a:ext>
            </a:extLst>
          </p:cNvPr>
          <p:cNvSpPr/>
          <p:nvPr/>
        </p:nvSpPr>
        <p:spPr bwMode="auto">
          <a:xfrm>
            <a:off x="603682" y="2881606"/>
            <a:ext cx="6770930" cy="312348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73215F21-C684-469E-1EEB-FBB7D7B1B5AB}"/>
              </a:ext>
            </a:extLst>
          </p:cNvPr>
          <p:cNvGrpSpPr/>
          <p:nvPr/>
        </p:nvGrpSpPr>
        <p:grpSpPr>
          <a:xfrm>
            <a:off x="3173841" y="5455660"/>
            <a:ext cx="8262424" cy="371192"/>
            <a:chOff x="1647512" y="5287942"/>
            <a:chExt cx="8262424" cy="371192"/>
          </a:xfrm>
        </p:grpSpPr>
        <p:sp>
          <p:nvSpPr>
            <p:cNvPr id="15" name="Text Box 49">
              <a:extLst>
                <a:ext uri="{FF2B5EF4-FFF2-40B4-BE49-F238E27FC236}">
                  <a16:creationId xmlns:a16="http://schemas.microsoft.com/office/drawing/2014/main" xmlns="" id="{45831B51-1841-FFD2-502A-82B235905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12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MOLTO</a:t>
              </a:r>
            </a:p>
          </p:txBody>
        </p:sp>
        <p:sp>
          <p:nvSpPr>
            <p:cNvPr id="16" name="Text Box 49">
              <a:extLst>
                <a:ext uri="{FF2B5EF4-FFF2-40B4-BE49-F238E27FC236}">
                  <a16:creationId xmlns:a16="http://schemas.microsoft.com/office/drawing/2014/main" xmlns="" id="{026D4887-5BB2-DBFB-BEBE-4A727FCF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381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ABBASTANZA</a:t>
              </a:r>
            </a:p>
          </p:txBody>
        </p:sp>
        <p:sp>
          <p:nvSpPr>
            <p:cNvPr id="17" name="Text Box 49">
              <a:extLst>
                <a:ext uri="{FF2B5EF4-FFF2-40B4-BE49-F238E27FC236}">
                  <a16:creationId xmlns:a16="http://schemas.microsoft.com/office/drawing/2014/main" xmlns="" id="{C0CD2FEA-1DFB-51AE-CD8D-49F29C8F1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294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POCO</a:t>
              </a:r>
            </a:p>
          </p:txBody>
        </p:sp>
        <p:sp>
          <p:nvSpPr>
            <p:cNvPr id="18" name="Text Box 49">
              <a:extLst>
                <a:ext uri="{FF2B5EF4-FFF2-40B4-BE49-F238E27FC236}">
                  <a16:creationId xmlns:a16="http://schemas.microsoft.com/office/drawing/2014/main" xmlns="" id="{23186049-029F-69CC-E85B-D88F8EC92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821" y="5287942"/>
              <a:ext cx="2112115" cy="37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PER NULLA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2212926A-D8DF-0E11-4676-B9545DE4BA19}"/>
              </a:ext>
            </a:extLst>
          </p:cNvPr>
          <p:cNvGrpSpPr/>
          <p:nvPr/>
        </p:nvGrpSpPr>
        <p:grpSpPr>
          <a:xfrm>
            <a:off x="9324150" y="2562674"/>
            <a:ext cx="1785080" cy="924660"/>
            <a:chOff x="9834920" y="3011438"/>
            <a:chExt cx="1785080" cy="92466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FD9DCB49-6EC3-86BB-00F1-0A11B90D9133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16AC2997-A416-65AA-9EF1-7280AD239914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09321040-D300-2A2D-FC9B-3DB67DBE7F39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C1F3CF25-BB53-BD61-CDD4-F464200A1BEE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322F0B44-6137-FE7A-3F95-AF8C390D2EE8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2" name="Text Box 49">
            <a:extLst>
              <a:ext uri="{FF2B5EF4-FFF2-40B4-BE49-F238E27FC236}">
                <a16:creationId xmlns:a16="http://schemas.microsoft.com/office/drawing/2014/main" xmlns="" id="{51B3EC59-7014-8126-0614-C7D7441C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4CB31D5-BC7B-8CB7-BF5E-82A0BE257ABA}"/>
              </a:ext>
            </a:extLst>
          </p:cNvPr>
          <p:cNvSpPr txBox="1"/>
          <p:nvPr/>
        </p:nvSpPr>
        <p:spPr>
          <a:xfrm>
            <a:off x="709361" y="3073302"/>
            <a:ext cx="29384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Ritengono che la propria impresa sia danneggiata dai meccanismi commerciali fuori dalle regole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xmlns="" id="{2B205E76-27B0-6F24-B183-D3E49106169E}"/>
              </a:ext>
            </a:extLst>
          </p:cNvPr>
          <p:cNvGraphicFramePr>
            <a:graphicFrameLocks noGrp="1"/>
          </p:cNvGraphicFramePr>
          <p:nvPr/>
        </p:nvGraphicFramePr>
        <p:xfrm>
          <a:off x="840147" y="5032999"/>
          <a:ext cx="265009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581">
                  <a:extLst>
                    <a:ext uri="{9D8B030D-6E8A-4147-A177-3AD203B41FA5}">
                      <a16:colId xmlns:a16="http://schemas.microsoft.com/office/drawing/2014/main" xmlns="" val="2721719074"/>
                    </a:ext>
                  </a:extLst>
                </a:gridCol>
                <a:gridCol w="925518">
                  <a:extLst>
                    <a:ext uri="{9D8B030D-6E8A-4147-A177-3AD203B41FA5}">
                      <a16:colId xmlns:a16="http://schemas.microsoft.com/office/drawing/2014/main" xmlns="" val="590539716"/>
                    </a:ext>
                  </a:extLst>
                </a:gridCol>
              </a:tblGrid>
              <a:tr h="213988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62,8%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726787"/>
                  </a:ext>
                </a:extLst>
              </a:tr>
              <a:tr h="213988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243875"/>
                  </a:ext>
                </a:extLst>
              </a:tr>
            </a:tbl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xmlns="" id="{9660D80E-EAEB-9DB3-48ED-A8AA47443150}"/>
              </a:ext>
            </a:extLst>
          </p:cNvPr>
          <p:cNvGraphicFramePr>
            <a:graphicFrameLocks/>
          </p:cNvGraphicFramePr>
          <p:nvPr/>
        </p:nvGraphicFramePr>
        <p:xfrm>
          <a:off x="3584307" y="3303517"/>
          <a:ext cx="7678646" cy="218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9F4B0DE-AB42-6F60-80DE-44E6D23B6DD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Meccanismi commerciali fuori dalle regole |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Il 60,2% delle imprese del terziario del Centro ritiene di essere penalizzato dall’abusivismo e dalla contraffazione. Il dato è inferiore a quello nazionale </a:t>
            </a:r>
            <a:r>
              <a:rPr lang="it-IT" altLang="it-IT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pari al 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62,8%. </a:t>
            </a:r>
          </a:p>
        </p:txBody>
      </p:sp>
    </p:spTree>
    <p:extLst>
      <p:ext uri="{BB962C8B-B14F-4D97-AF65-F5344CB8AC3E}">
        <p14:creationId xmlns:p14="http://schemas.microsoft.com/office/powerpoint/2010/main" val="69820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A7BBF2C9-8001-5542-73EA-32050C4195C9}"/>
              </a:ext>
            </a:extLst>
          </p:cNvPr>
          <p:cNvGraphicFramePr>
            <a:graphicFrameLocks noGrp="1"/>
          </p:cNvGraphicFramePr>
          <p:nvPr/>
        </p:nvGraphicFramePr>
        <p:xfrm>
          <a:off x="414779" y="2488464"/>
          <a:ext cx="5401558" cy="385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1558">
                  <a:extLst>
                    <a:ext uri="{9D8B030D-6E8A-4147-A177-3AD203B41FA5}">
                      <a16:colId xmlns:a16="http://schemas.microsoft.com/office/drawing/2014/main" xmlns="" val="2666580852"/>
                    </a:ext>
                  </a:extLst>
                </a:gridCol>
              </a:tblGrid>
              <a:tr h="6417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CONCORRENZA SLEALE 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IN GENERALE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4075144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RIDUZIONE DEI RICAVI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/FATTURATO </a:t>
                      </a:r>
                    </a:p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(la mancata vendita)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8162378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DOVERE RINUNCIARE AD ASSUMERE NUOVI ADDETTI </a:t>
                      </a:r>
                    </a:p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(o mantenere quelli attuali) a causa delle difficoltà nel sostenere i costi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6762239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marL="0" marR="0" lvl="0" indent="0" algn="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PERDITA DI APPEAL DELLA SUA IMPRESA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1958474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PERDITA DI APPEAL DEI PRODOTTI VENDUTI 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E/O </a:t>
                      </a:r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SERVIZI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804263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ALTRO</a:t>
                      </a:r>
                      <a:endParaRPr lang="it-IT" sz="1200" b="1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6581317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6D125-0C5E-4593-8936-DFF7151F80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Gli effetti di contraffazione e abusivismo|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La concorrenza sleale (60,6%) e la riduzione dei ricavi (25,1%) sono gli effetti più </a:t>
            </a:r>
            <a:r>
              <a:rPr lang="it-IT" altLang="it-IT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pesanti 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della contraffazione e dell’abusivismo. Quasi il 14% indica anche la perdita di appeal della propria impresa.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2" name="Rettangolo 93">
            <a:extLst>
              <a:ext uri="{FF2B5EF4-FFF2-40B4-BE49-F238E27FC236}">
                <a16:creationId xmlns:a16="http://schemas.microsoft.com/office/drawing/2014/main" xmlns="" id="{8D935075-D6D6-AAC3-618E-95C3C2DB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" y="6309320"/>
            <a:ext cx="1107147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2000" tIns="46800" rIns="72000" bIns="4680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" b="1" dirty="0">
                <a:latin typeface="Century Gothic" panose="020B0502020202020204" pitchFamily="34" charset="0"/>
              </a:rPr>
              <a:t>Base campione:</a:t>
            </a:r>
            <a:r>
              <a:rPr lang="it-IT" sz="1000" b="0" dirty="0">
                <a:latin typeface="Century Gothic" panose="020B0502020202020204" pitchFamily="34" charset="0"/>
              </a:rPr>
              <a:t> 1.600 casi. Centro 400 casi. </a:t>
            </a:r>
            <a:r>
              <a:rPr lang="it-IT" altLang="ja-JP" sz="1000" b="0" dirty="0">
                <a:latin typeface="Century Gothic" panose="020B0502020202020204" pitchFamily="34" charset="0"/>
              </a:rPr>
              <a:t>La somma delle percentuali è diversa da 100 perché erano ammesse risposte multiple.</a:t>
            </a:r>
            <a:r>
              <a:rPr lang="it-IT" sz="1000" b="0" dirty="0">
                <a:latin typeface="Century Gothic" panose="020B0502020202020204" pitchFamily="34" charset="0"/>
              </a:rPr>
              <a:t> </a:t>
            </a:r>
            <a:r>
              <a:rPr lang="it-IT" sz="1000" dirty="0">
                <a:latin typeface="Century Gothic" panose="020B0502020202020204" pitchFamily="34" charset="0"/>
              </a:rPr>
              <a:t>I dati sono riportati all’universo</a:t>
            </a:r>
            <a:endParaRPr lang="it-IT" sz="1000" i="1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678491"/>
            <a:ext cx="11890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 questi fenomeni (</a:t>
            </a:r>
            <a:r>
              <a:rPr lang="it-IT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contraffazione e abusivismo</a:t>
            </a:r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qual è </a:t>
            </a:r>
            <a:r>
              <a:rPr lang="it-IT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l’effetto che pesa di più sull’impresa</a:t>
            </a:r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it-IT" sz="1700" b="0" dirty="0">
              <a:latin typeface="Century Gothic" panose="020B0502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75C720B-B539-B05E-30FF-4CF8BF42DAD3}"/>
              </a:ext>
            </a:extLst>
          </p:cNvPr>
          <p:cNvGrpSpPr/>
          <p:nvPr/>
        </p:nvGrpSpPr>
        <p:grpSpPr>
          <a:xfrm>
            <a:off x="9324150" y="2562674"/>
            <a:ext cx="1785080" cy="924660"/>
            <a:chOff x="9834920" y="3011438"/>
            <a:chExt cx="1785080" cy="92466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56AB2EE6-941B-8A7E-E358-D8F6E6EF9CC6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C02AE16E-869E-9A64-594C-2F1977FCD9E0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13CF9D75-C8DC-25FD-5AA0-0422F640C7CE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9E66106F-9E21-C849-E410-2514A2E831AF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840E2A06-B1B2-DA3F-A7BB-7027C8E87629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b="0" i="1" u="none" strike="noStrike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/>
            </a:p>
          </p:txBody>
        </p:sp>
      </p:grp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D6ED2CC8-00B9-44E4-B420-5B19ABF9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56572"/>
              </p:ext>
            </p:extLst>
          </p:nvPr>
        </p:nvGraphicFramePr>
        <p:xfrm>
          <a:off x="5522685" y="2047823"/>
          <a:ext cx="6402222" cy="456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79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71499" y="1419227"/>
            <a:ext cx="11585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 tra le seguenti misure la Sua impresa ha messo in campo per la sicurezza?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00F0283-BABC-A79E-C73C-38F3A69B98D1}"/>
              </a:ext>
            </a:extLst>
          </p:cNvPr>
          <p:cNvSpPr/>
          <p:nvPr/>
        </p:nvSpPr>
        <p:spPr bwMode="auto">
          <a:xfrm>
            <a:off x="559757" y="1970624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40DDBDD-BB0C-F0F1-EC7D-7F715B6B434B}"/>
              </a:ext>
            </a:extLst>
          </p:cNvPr>
          <p:cNvSpPr/>
          <p:nvPr/>
        </p:nvSpPr>
        <p:spPr bwMode="auto">
          <a:xfrm>
            <a:off x="3357035" y="1978131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15B07B0-6A38-32FD-4D15-F9FCA293DCBB}"/>
              </a:ext>
            </a:extLst>
          </p:cNvPr>
          <p:cNvSpPr/>
          <p:nvPr/>
        </p:nvSpPr>
        <p:spPr bwMode="auto">
          <a:xfrm>
            <a:off x="6154313" y="1974378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56BE777-C96C-47C3-35F0-BD7D667243A9}"/>
              </a:ext>
            </a:extLst>
          </p:cNvPr>
          <p:cNvSpPr/>
          <p:nvPr/>
        </p:nvSpPr>
        <p:spPr bwMode="auto">
          <a:xfrm>
            <a:off x="1958293" y="4064995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5C0F026-4450-6447-57FC-926D7F758B39}"/>
              </a:ext>
            </a:extLst>
          </p:cNvPr>
          <p:cNvSpPr/>
          <p:nvPr/>
        </p:nvSpPr>
        <p:spPr bwMode="auto">
          <a:xfrm>
            <a:off x="8952567" y="1970624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9E0A4865-10C0-F283-3DF0-A610C17507F8}"/>
              </a:ext>
            </a:extLst>
          </p:cNvPr>
          <p:cNvSpPr/>
          <p:nvPr/>
        </p:nvSpPr>
        <p:spPr bwMode="auto">
          <a:xfrm>
            <a:off x="4757209" y="4071181"/>
            <a:ext cx="2705237" cy="1999700"/>
          </a:xfrm>
          <a:prstGeom prst="rect">
            <a:avLst/>
          </a:prstGeom>
          <a:solidFill>
            <a:srgbClr val="FFFFFF">
              <a:alpha val="38039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430CE97C-B41D-1DB2-FD7F-27E56A6E11AA}"/>
              </a:ext>
            </a:extLst>
          </p:cNvPr>
          <p:cNvSpPr/>
          <p:nvPr/>
        </p:nvSpPr>
        <p:spPr bwMode="auto">
          <a:xfrm>
            <a:off x="7554487" y="4067428"/>
            <a:ext cx="2705237" cy="1999700"/>
          </a:xfrm>
          <a:prstGeom prst="rect">
            <a:avLst/>
          </a:prstGeom>
          <a:solidFill>
            <a:srgbClr val="FF5050">
              <a:alpha val="37647"/>
            </a:srgbClr>
          </a:solidFill>
          <a:ln w="1270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05BDE1C-F102-ABFD-CBD5-ADD06A65AAC6}"/>
              </a:ext>
            </a:extLst>
          </p:cNvPr>
          <p:cNvSpPr/>
          <p:nvPr/>
        </p:nvSpPr>
        <p:spPr>
          <a:xfrm>
            <a:off x="576379" y="1993567"/>
            <a:ext cx="268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</a:rPr>
              <a:t>VIDEO</a:t>
            </a:r>
          </a:p>
          <a:p>
            <a:r>
              <a:rPr lang="it-IT" sz="1600" b="1" dirty="0">
                <a:latin typeface="Century Gothic" panose="020B0502020202020204" pitchFamily="34" charset="0"/>
              </a:rPr>
              <a:t>SORVEGLIANZA</a:t>
            </a: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xmlns="" id="{97460269-4189-0F94-598A-EABC8D70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5" y="3052886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56,7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78CCEFE9-3ABE-4AFC-88E5-1CAC725EC7DC}"/>
              </a:ext>
            </a:extLst>
          </p:cNvPr>
          <p:cNvSpPr/>
          <p:nvPr/>
        </p:nvSpPr>
        <p:spPr>
          <a:xfrm>
            <a:off x="3373658" y="1993567"/>
            <a:ext cx="2934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SISTEMI DI ALLARME ANTIFURTO E ANTIRAPINA</a:t>
            </a:r>
          </a:p>
        </p:txBody>
      </p:sp>
      <p:sp>
        <p:nvSpPr>
          <p:cNvPr id="16" name="Rectangle 62">
            <a:extLst>
              <a:ext uri="{FF2B5EF4-FFF2-40B4-BE49-F238E27FC236}">
                <a16:creationId xmlns:a16="http://schemas.microsoft.com/office/drawing/2014/main" xmlns="" id="{5E13E4C9-C788-3903-8640-BD334AA8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53" y="3052886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58,0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201B5D28-EB89-20C1-C0DF-231447643C62}"/>
              </a:ext>
            </a:extLst>
          </p:cNvPr>
          <p:cNvSpPr/>
          <p:nvPr/>
        </p:nvSpPr>
        <p:spPr>
          <a:xfrm>
            <a:off x="6170936" y="1993567"/>
            <a:ext cx="268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VIGILANZA 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NON ARMATA</a:t>
            </a:r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xmlns="" id="{AD2AE767-4A30-1C83-C2C1-9835C029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931" y="3052886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4,0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FEF3643B-0A39-83A0-FC97-0A30F6DF7FA1}"/>
              </a:ext>
            </a:extLst>
          </p:cNvPr>
          <p:cNvSpPr/>
          <p:nvPr/>
        </p:nvSpPr>
        <p:spPr>
          <a:xfrm>
            <a:off x="1974916" y="4076677"/>
            <a:ext cx="268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FORMAZIONE DEL PERSONALE</a:t>
            </a:r>
          </a:p>
        </p:txBody>
      </p:sp>
      <p:sp>
        <p:nvSpPr>
          <p:cNvPr id="20" name="Rectangle 62">
            <a:extLst>
              <a:ext uri="{FF2B5EF4-FFF2-40B4-BE49-F238E27FC236}">
                <a16:creationId xmlns:a16="http://schemas.microsoft.com/office/drawing/2014/main" xmlns="" id="{414FC80F-011D-FE8B-522D-D5DB85210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911" y="5138379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4,6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57F96AD2-B266-DCF8-C548-5049D4C7F630}"/>
              </a:ext>
            </a:extLst>
          </p:cNvPr>
          <p:cNvSpPr/>
          <p:nvPr/>
        </p:nvSpPr>
        <p:spPr>
          <a:xfrm>
            <a:off x="8969190" y="1993567"/>
            <a:ext cx="268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it-IT" sz="1600" dirty="0">
                <a:latin typeface="Century Gothic" panose="020B0502020202020204" pitchFamily="34" charset="0"/>
              </a:rPr>
              <a:t>VIGILANZA </a:t>
            </a:r>
          </a:p>
          <a:p>
            <a:pPr algn="l" fontAlgn="ctr"/>
            <a:r>
              <a:rPr lang="it-IT" sz="1600" dirty="0">
                <a:latin typeface="Century Gothic" panose="020B0502020202020204" pitchFamily="34" charset="0"/>
              </a:rPr>
              <a:t>ARMATA</a:t>
            </a:r>
          </a:p>
        </p:txBody>
      </p:sp>
      <p:sp>
        <p:nvSpPr>
          <p:cNvPr id="22" name="Rectangle 62">
            <a:extLst>
              <a:ext uri="{FF2B5EF4-FFF2-40B4-BE49-F238E27FC236}">
                <a16:creationId xmlns:a16="http://schemas.microsoft.com/office/drawing/2014/main" xmlns="" id="{916A2597-538F-A78F-A19A-52D406EDA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185" y="3052886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2,3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182DBF65-6A6B-08CB-141C-EAA2DAD999BA}"/>
              </a:ext>
            </a:extLst>
          </p:cNvPr>
          <p:cNvSpPr/>
          <p:nvPr/>
        </p:nvSpPr>
        <p:spPr>
          <a:xfrm>
            <a:off x="4773832" y="4076677"/>
            <a:ext cx="2688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it-IT" sz="1600" dirty="0">
                <a:latin typeface="Century Gothic" panose="020B0502020202020204" pitchFamily="34" charset="0"/>
              </a:rPr>
              <a:t>ALTRO</a:t>
            </a:r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xmlns="" id="{465EAF45-3A34-1CEC-AC49-69A88A28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827" y="5138379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latin typeface="Century Gothic" panose="020B0502020202020204" pitchFamily="34" charset="0"/>
              </a:rPr>
              <a:t>1,1</a:t>
            </a:r>
            <a:r>
              <a:rPr lang="it-IT" altLang="it-IT" sz="2400" dirty="0"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F2A9312B-3951-A2EB-2E2F-3295CE543B24}"/>
              </a:ext>
            </a:extLst>
          </p:cNvPr>
          <p:cNvSpPr/>
          <p:nvPr/>
        </p:nvSpPr>
        <p:spPr>
          <a:xfrm>
            <a:off x="7571110" y="4076677"/>
            <a:ext cx="268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it-IT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NON HANNO UTILIZZATO ALCUNA MISURA</a:t>
            </a:r>
          </a:p>
        </p:txBody>
      </p:sp>
      <p:sp>
        <p:nvSpPr>
          <p:cNvPr id="26" name="Rectangle 62">
            <a:extLst>
              <a:ext uri="{FF2B5EF4-FFF2-40B4-BE49-F238E27FC236}">
                <a16:creationId xmlns:a16="http://schemas.microsoft.com/office/drawing/2014/main" xmlns="" id="{936215A0-FD0E-E5D7-A20E-6D9C2FF7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105" y="5138379"/>
            <a:ext cx="1159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18,0</a:t>
            </a:r>
            <a:r>
              <a:rPr lang="it-IT" altLang="it-IT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9" name="Elemento grafico 28" descr="Aula con riempimento a tinta unita">
            <a:extLst>
              <a:ext uri="{FF2B5EF4-FFF2-40B4-BE49-F238E27FC236}">
                <a16:creationId xmlns:a16="http://schemas.microsoft.com/office/drawing/2014/main" xmlns="" id="{905956E6-C9C9-CAD0-D87F-B1DBBD7F3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69600" y="5020440"/>
            <a:ext cx="648000" cy="64800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xmlns="" id="{8CA2A1D2-9C6F-13E4-34CA-D4E87627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4" y="2672589"/>
            <a:ext cx="961018" cy="961018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B08B9F44-78C0-F896-3DBA-457A50C67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41" y="2777317"/>
            <a:ext cx="934994" cy="934994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C2B59479-C747-C640-96BC-5F5959950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42" y="2870917"/>
            <a:ext cx="747793" cy="74779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xmlns="" id="{E10B28FA-192F-B3C9-27C3-B66E9EDEC0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62" y="2707188"/>
            <a:ext cx="922934" cy="922934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xmlns="" id="{F389D58F-3AAE-48FC-295F-1F366ED806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63" y="4844292"/>
            <a:ext cx="882677" cy="882677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F67C9E71-03EC-2F52-2994-33F3267FA5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14" y="4953325"/>
            <a:ext cx="769847" cy="76984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10048DF7-2A3D-6A9A-B7F3-ED4B23A89694}"/>
              </a:ext>
            </a:extLst>
          </p:cNvPr>
          <p:cNvSpPr/>
          <p:nvPr/>
        </p:nvSpPr>
        <p:spPr>
          <a:xfrm>
            <a:off x="1800188" y="359546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65,5%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07D5E948-D392-9180-A3F5-4F47B6BBA26B}"/>
              </a:ext>
            </a:extLst>
          </p:cNvPr>
          <p:cNvSpPr/>
          <p:nvPr/>
        </p:nvSpPr>
        <p:spPr>
          <a:xfrm>
            <a:off x="4536789" y="359546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57,8%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9949320C-1AAD-AA64-D491-3919A0818DF9}"/>
              </a:ext>
            </a:extLst>
          </p:cNvPr>
          <p:cNvSpPr/>
          <p:nvPr/>
        </p:nvSpPr>
        <p:spPr>
          <a:xfrm>
            <a:off x="7472728" y="359546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6,0%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EA695D6D-90FB-426B-7CFA-0FD51AD6BF04}"/>
              </a:ext>
            </a:extLst>
          </p:cNvPr>
          <p:cNvSpPr/>
          <p:nvPr/>
        </p:nvSpPr>
        <p:spPr>
          <a:xfrm>
            <a:off x="3163375" y="565567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5,5%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DDDD6317-8102-A34C-AB2A-0C20BECC9580}"/>
              </a:ext>
            </a:extLst>
          </p:cNvPr>
          <p:cNvSpPr/>
          <p:nvPr/>
        </p:nvSpPr>
        <p:spPr>
          <a:xfrm>
            <a:off x="10259724" y="359546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3,0%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461A69A2-17BE-041D-AD57-E8EBEEFB18DB}"/>
              </a:ext>
            </a:extLst>
          </p:cNvPr>
          <p:cNvSpPr/>
          <p:nvPr/>
        </p:nvSpPr>
        <p:spPr>
          <a:xfrm>
            <a:off x="5994852" y="565567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1,0%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845A0CCE-5140-E8BF-0201-3729A8C5C94C}"/>
              </a:ext>
            </a:extLst>
          </p:cNvPr>
          <p:cNvSpPr/>
          <p:nvPr/>
        </p:nvSpPr>
        <p:spPr>
          <a:xfrm>
            <a:off x="8819896" y="5655676"/>
            <a:ext cx="17114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(ITA 22,1%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9D9D9"/>
                </a:highlight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) </a:t>
            </a: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7FE3CB84-1A89-6086-9BC6-530A6D3F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2A82C17E-C973-C62F-A56D-CF8B0281F5B3}"/>
              </a:ext>
            </a:extLst>
          </p:cNvPr>
          <p:cNvSpPr/>
          <p:nvPr/>
        </p:nvSpPr>
        <p:spPr bwMode="auto">
          <a:xfrm>
            <a:off x="805606" y="6080694"/>
            <a:ext cx="10760363" cy="33935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NB: L’adozione di misure per la sicurezza ha pesato sui ricavi 2023 delle imprese del terziario del Centro in MEDIA il 3,9%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EFE5AB99-09EE-0D36-3378-69E9B4E9DCC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Misure messe in campo|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it-IT" altLang="it-IT" sz="2200" b="1" i="0" u="non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L’82%</a:t>
            </a:r>
            <a:r>
              <a:rPr kumimoji="0" lang="it-IT" altLang="it-IT" sz="2200" b="1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delle imprese ha investito in misure di sicurezza, in particolare in sistemi di videosorveglianza e di allarmi antifurto. Valore</a:t>
            </a:r>
            <a:r>
              <a:rPr kumimoji="0" lang="it-IT" altLang="it-IT" sz="2200" b="1" i="0" u="non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superiore a quello nazionale.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89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6D125-0C5E-4593-8936-DFF7151F80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Misure messe in campo|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6E2743B-24FA-11C5-7B62-1E86C55263F0}"/>
              </a:ext>
            </a:extLst>
          </p:cNvPr>
          <p:cNvSpPr txBox="1"/>
          <p:nvPr/>
        </p:nvSpPr>
        <p:spPr>
          <a:xfrm>
            <a:off x="371499" y="1641171"/>
            <a:ext cx="11585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 tra le seguenti misure la Sua impresa ha messo in campo per la sicurezza?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A5C9D4B-DC34-FC00-D747-67B07E3F6A96}"/>
              </a:ext>
            </a:extLst>
          </p:cNvPr>
          <p:cNvSpPr/>
          <p:nvPr/>
        </p:nvSpPr>
        <p:spPr bwMode="auto">
          <a:xfrm>
            <a:off x="6001304" y="2992926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0EBA2EA6-45F8-3FB0-EE0E-59EEC08BA763}"/>
              </a:ext>
            </a:extLst>
          </p:cNvPr>
          <p:cNvGraphicFramePr>
            <a:graphicFrameLocks noGrp="1"/>
          </p:cNvGraphicFramePr>
          <p:nvPr/>
        </p:nvGraphicFramePr>
        <p:xfrm>
          <a:off x="1174671" y="3371306"/>
          <a:ext cx="9682717" cy="1779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52267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HANNO ADOTTATO </a:t>
                      </a:r>
                    </a:p>
                    <a:p>
                      <a:pPr marL="0" algn="r" defTabSz="914377" rtl="0" eaLnBrk="1" fontAlgn="t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ALMENO UNA MISURA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82,0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99846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 HANNO ADOTTATO ALCUNA MISURA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18,0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27,8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16,6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963642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286FC9F-E24B-E54F-0F4C-FB6DAAAD1597}"/>
              </a:ext>
            </a:extLst>
          </p:cNvPr>
          <p:cNvSpPr txBox="1"/>
          <p:nvPr/>
        </p:nvSpPr>
        <p:spPr>
          <a:xfrm>
            <a:off x="8971918" y="2696770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B824075-BB2E-BF70-D36D-4848DD711A59}"/>
              </a:ext>
            </a:extLst>
          </p:cNvPr>
          <p:cNvSpPr/>
          <p:nvPr/>
        </p:nvSpPr>
        <p:spPr bwMode="auto">
          <a:xfrm>
            <a:off x="1174671" y="4516571"/>
            <a:ext cx="9682717" cy="5847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C5AC925F-42CC-EB90-7E42-70C29721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400 casi.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5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2B2145-B260-4338-A943-1FED213CA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" y="-27384"/>
            <a:ext cx="12180886" cy="6885384"/>
          </a:xfrm>
          <a:prstGeom prst="rect">
            <a:avLst/>
          </a:prstGeom>
        </p:spPr>
      </p:pic>
      <p:pic>
        <p:nvPicPr>
          <p:cNvPr id="3" name="Immagine 6" descr="format2">
            <a:extLst>
              <a:ext uri="{FF2B5EF4-FFF2-40B4-BE49-F238E27FC236}">
                <a16:creationId xmlns:a16="http://schemas.microsoft.com/office/drawing/2014/main" xmlns="" id="{C8CD5E87-B336-4164-ADCC-7658C866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075A49A-8A39-4B59-9120-ECEB73F3218E}"/>
              </a:ext>
            </a:extLst>
          </p:cNvPr>
          <p:cNvSpPr/>
          <p:nvPr/>
        </p:nvSpPr>
        <p:spPr bwMode="auto">
          <a:xfrm>
            <a:off x="929586" y="4941168"/>
            <a:ext cx="9990950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800" dirty="0">
                <a:solidFill>
                  <a:srgbClr val="014983"/>
                </a:solidFill>
                <a:latin typeface="Century Gothic" panose="020B0502020202020204" pitchFamily="34" charset="0"/>
              </a:rPr>
              <a:t>INDAGINE SUI CONSUMATORI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C3BD2E2E-8472-4D47-8C5F-C2B8A6E40746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68" y="6093296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CE23B08F-EFFD-446A-ACE8-EBD20D2B9343}"/>
              </a:ext>
            </a:extLst>
          </p:cNvPr>
          <p:cNvCxnSpPr>
            <a:cxnSpLocks/>
          </p:cNvCxnSpPr>
          <p:nvPr/>
        </p:nvCxnSpPr>
        <p:spPr bwMode="auto">
          <a:xfrm flipH="1">
            <a:off x="559768" y="6032771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CE951DF2-A909-4308-A16E-2041AA5724AA}"/>
              </a:ext>
            </a:extLst>
          </p:cNvPr>
          <p:cNvCxnSpPr>
            <a:cxnSpLocks/>
          </p:cNvCxnSpPr>
          <p:nvPr/>
        </p:nvCxnSpPr>
        <p:spPr bwMode="auto">
          <a:xfrm>
            <a:off x="767408" y="1772569"/>
            <a:ext cx="0" cy="4088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FB792B28-7DD9-4B18-9F87-ADAE35BE28CB}"/>
              </a:ext>
            </a:extLst>
          </p:cNvPr>
          <p:cNvCxnSpPr>
            <a:cxnSpLocks/>
          </p:cNvCxnSpPr>
          <p:nvPr/>
        </p:nvCxnSpPr>
        <p:spPr bwMode="auto">
          <a:xfrm flipV="1">
            <a:off x="840408" y="1772569"/>
            <a:ext cx="0" cy="40166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9A539DF-3B85-5943-29BE-E21B8DA37623}"/>
              </a:ext>
            </a:extLst>
          </p:cNvPr>
          <p:cNvSpPr/>
          <p:nvPr/>
        </p:nvSpPr>
        <p:spPr bwMode="auto">
          <a:xfrm>
            <a:off x="9942990" y="6353452"/>
            <a:ext cx="2249010" cy="5045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8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C470383-4C9B-A3CD-BF8F-5160769BA4AF}"/>
              </a:ext>
            </a:extLst>
          </p:cNvPr>
          <p:cNvSpPr/>
          <p:nvPr/>
        </p:nvSpPr>
        <p:spPr>
          <a:xfrm>
            <a:off x="334800" y="1957275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Nel corso del 2023 le è capitato almeno una volta di acquistare prodotti contraffatti e/o utilizzare servizi da parte di soggetti non autorizzati? 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xmlns="" id="{4081D119-E051-56FC-C50F-6A5C951ED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00500" y="3875258"/>
            <a:ext cx="1303569" cy="130356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B137094-AB4E-1DA6-C90E-A5E51CE500A8}"/>
              </a:ext>
            </a:extLst>
          </p:cNvPr>
          <p:cNvSpPr/>
          <p:nvPr/>
        </p:nvSpPr>
        <p:spPr bwMode="auto">
          <a:xfrm>
            <a:off x="2389007" y="3102384"/>
            <a:ext cx="2971855" cy="21135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3B72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solidFill>
                <a:srgbClr val="000000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FAF3301-9038-89CB-8E03-AFFF47DBFB25}"/>
              </a:ext>
            </a:extLst>
          </p:cNvPr>
          <p:cNvSpPr/>
          <p:nvPr/>
        </p:nvSpPr>
        <p:spPr bwMode="auto">
          <a:xfrm>
            <a:off x="5643742" y="3102384"/>
            <a:ext cx="2971855" cy="21135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solidFill>
                <a:srgbClr val="000000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A1B2DC2-B71A-C375-953D-05652E2325DD}"/>
              </a:ext>
            </a:extLst>
          </p:cNvPr>
          <p:cNvSpPr/>
          <p:nvPr/>
        </p:nvSpPr>
        <p:spPr bwMode="auto">
          <a:xfrm>
            <a:off x="2503002" y="3244051"/>
            <a:ext cx="2705184" cy="1911471"/>
          </a:xfrm>
          <a:prstGeom prst="rect">
            <a:avLst/>
          </a:prstGeom>
          <a:solidFill>
            <a:srgbClr val="D9EBF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600" b="0" dirty="0">
              <a:solidFill>
                <a:srgbClr val="000000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7F97030-07FF-16C9-F59A-38D21C403BE4}"/>
              </a:ext>
            </a:extLst>
          </p:cNvPr>
          <p:cNvSpPr/>
          <p:nvPr/>
        </p:nvSpPr>
        <p:spPr bwMode="auto">
          <a:xfrm>
            <a:off x="5769221" y="3244670"/>
            <a:ext cx="2705184" cy="1912711"/>
          </a:xfrm>
          <a:prstGeom prst="rect">
            <a:avLst/>
          </a:prstGeom>
          <a:solidFill>
            <a:srgbClr val="8ED973">
              <a:alpha val="56863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t-IT" sz="1600" b="0" dirty="0">
              <a:solidFill>
                <a:srgbClr val="000000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77DA869-9EEE-BB2F-B7A2-AD4593D97B01}"/>
              </a:ext>
            </a:extLst>
          </p:cNvPr>
          <p:cNvSpPr/>
          <p:nvPr/>
        </p:nvSpPr>
        <p:spPr>
          <a:xfrm>
            <a:off x="5769221" y="4194087"/>
            <a:ext cx="2705184" cy="10218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ja-JP" sz="6000" dirty="0">
                <a:latin typeface="Century Gothic" panose="020B0502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24,</a:t>
            </a:r>
            <a:r>
              <a:rPr lang="it-IT" altLang="ja-JP" sz="4800" dirty="0"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r>
              <a:rPr lang="it-IT" altLang="ja-JP" sz="4800" dirty="0">
                <a:latin typeface="Century Gothic" panose="020B0502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5880B044-07D3-835A-2D49-BFF34AF10919}"/>
              </a:ext>
            </a:extLst>
          </p:cNvPr>
          <p:cNvSpPr/>
          <p:nvPr/>
        </p:nvSpPr>
        <p:spPr>
          <a:xfrm>
            <a:off x="2503002" y="4133704"/>
            <a:ext cx="2705184" cy="10218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ja-JP" sz="6000" dirty="0">
                <a:solidFill>
                  <a:srgbClr val="01498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24,</a:t>
            </a:r>
            <a:r>
              <a:rPr lang="it-IT" altLang="ja-JP" sz="4800" dirty="0">
                <a:solidFill>
                  <a:srgbClr val="01498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2%</a:t>
            </a:r>
          </a:p>
        </p:txBody>
      </p:sp>
      <p:sp>
        <p:nvSpPr>
          <p:cNvPr id="16" name="Rettangolo arrotondato 64">
            <a:extLst>
              <a:ext uri="{FF2B5EF4-FFF2-40B4-BE49-F238E27FC236}">
                <a16:creationId xmlns:a16="http://schemas.microsoft.com/office/drawing/2014/main" xmlns="" id="{6DD0C17A-A5A6-D479-D2BF-6D2CF69F5D25}"/>
              </a:ext>
            </a:extLst>
          </p:cNvPr>
          <p:cNvSpPr/>
          <p:nvPr/>
        </p:nvSpPr>
        <p:spPr bwMode="auto">
          <a:xfrm>
            <a:off x="3038366" y="3414106"/>
            <a:ext cx="1764636" cy="6605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ITALIA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3018379-0252-9B3D-66C2-A4C08A0DEA0A}"/>
              </a:ext>
            </a:extLst>
          </p:cNvPr>
          <p:cNvSpPr/>
          <p:nvPr/>
        </p:nvSpPr>
        <p:spPr bwMode="auto">
          <a:xfrm rot="5378524" flipH="1">
            <a:off x="3424696" y="2720803"/>
            <a:ext cx="991976" cy="2131711"/>
          </a:xfrm>
          <a:custGeom>
            <a:avLst/>
            <a:gdLst>
              <a:gd name="connsiteX0" fmla="*/ 0 w 991976"/>
              <a:gd name="connsiteY0" fmla="*/ 0 h 2131711"/>
              <a:gd name="connsiteX1" fmla="*/ 991976 w 991976"/>
              <a:gd name="connsiteY1" fmla="*/ 0 h 2131711"/>
              <a:gd name="connsiteX2" fmla="*/ 991976 w 991976"/>
              <a:gd name="connsiteY2" fmla="*/ 2131711 h 2131711"/>
              <a:gd name="connsiteX3" fmla="*/ 0 w 991976"/>
              <a:gd name="connsiteY3" fmla="*/ 2131711 h 2131711"/>
              <a:gd name="connsiteX4" fmla="*/ 0 w 991976"/>
              <a:gd name="connsiteY4" fmla="*/ 0 h 213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976" h="2131711" extrusionOk="0">
                <a:moveTo>
                  <a:pt x="0" y="0"/>
                </a:moveTo>
                <a:cubicBezTo>
                  <a:pt x="181358" y="-66106"/>
                  <a:pt x="830420" y="77160"/>
                  <a:pt x="991976" y="0"/>
                </a:cubicBezTo>
                <a:cubicBezTo>
                  <a:pt x="1030598" y="360683"/>
                  <a:pt x="932923" y="1708030"/>
                  <a:pt x="991976" y="2131711"/>
                </a:cubicBezTo>
                <a:cubicBezTo>
                  <a:pt x="556893" y="2074534"/>
                  <a:pt x="259106" y="2105744"/>
                  <a:pt x="0" y="2131711"/>
                </a:cubicBezTo>
                <a:cubicBezTo>
                  <a:pt x="135966" y="1621357"/>
                  <a:pt x="148960" y="767023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4956076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" name="Rettangolo arrotondato 64">
            <a:extLst>
              <a:ext uri="{FF2B5EF4-FFF2-40B4-BE49-F238E27FC236}">
                <a16:creationId xmlns:a16="http://schemas.microsoft.com/office/drawing/2014/main" xmlns="" id="{02326B54-88FC-8D0A-E00B-835318A79188}"/>
              </a:ext>
            </a:extLst>
          </p:cNvPr>
          <p:cNvSpPr/>
          <p:nvPr/>
        </p:nvSpPr>
        <p:spPr bwMode="auto">
          <a:xfrm>
            <a:off x="6281932" y="3447027"/>
            <a:ext cx="1764636" cy="6605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CENTRO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13079CBF-0693-631A-30AE-1049B963B840}"/>
              </a:ext>
            </a:extLst>
          </p:cNvPr>
          <p:cNvSpPr/>
          <p:nvPr/>
        </p:nvSpPr>
        <p:spPr bwMode="auto">
          <a:xfrm rot="5378524" flipH="1">
            <a:off x="6668262" y="2753724"/>
            <a:ext cx="991976" cy="2131711"/>
          </a:xfrm>
          <a:custGeom>
            <a:avLst/>
            <a:gdLst>
              <a:gd name="connsiteX0" fmla="*/ 0 w 991976"/>
              <a:gd name="connsiteY0" fmla="*/ 0 h 2131711"/>
              <a:gd name="connsiteX1" fmla="*/ 991976 w 991976"/>
              <a:gd name="connsiteY1" fmla="*/ 0 h 2131711"/>
              <a:gd name="connsiteX2" fmla="*/ 991976 w 991976"/>
              <a:gd name="connsiteY2" fmla="*/ 2131711 h 2131711"/>
              <a:gd name="connsiteX3" fmla="*/ 0 w 991976"/>
              <a:gd name="connsiteY3" fmla="*/ 2131711 h 2131711"/>
              <a:gd name="connsiteX4" fmla="*/ 0 w 991976"/>
              <a:gd name="connsiteY4" fmla="*/ 0 h 213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976" h="2131711" extrusionOk="0">
                <a:moveTo>
                  <a:pt x="0" y="0"/>
                </a:moveTo>
                <a:cubicBezTo>
                  <a:pt x="181358" y="-66106"/>
                  <a:pt x="830420" y="77160"/>
                  <a:pt x="991976" y="0"/>
                </a:cubicBezTo>
                <a:cubicBezTo>
                  <a:pt x="1030598" y="360683"/>
                  <a:pt x="932923" y="1708030"/>
                  <a:pt x="991976" y="2131711"/>
                </a:cubicBezTo>
                <a:cubicBezTo>
                  <a:pt x="556893" y="2074534"/>
                  <a:pt x="259106" y="2105744"/>
                  <a:pt x="0" y="2131711"/>
                </a:cubicBezTo>
                <a:cubicBezTo>
                  <a:pt x="135966" y="1621357"/>
                  <a:pt x="148960" y="767023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4956076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9DA3CCA0-1D3F-0ACF-ABF7-E69C8D29E686}"/>
              </a:ext>
            </a:extLst>
          </p:cNvPr>
          <p:cNvSpPr/>
          <p:nvPr/>
        </p:nvSpPr>
        <p:spPr bwMode="auto">
          <a:xfrm>
            <a:off x="1420281" y="5357187"/>
            <a:ext cx="8697879" cy="606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FFF1BFD8-9BA1-82AE-E207-8F7F9EF52CFE}"/>
              </a:ext>
            </a:extLst>
          </p:cNvPr>
          <p:cNvSpPr/>
          <p:nvPr/>
        </p:nvSpPr>
        <p:spPr>
          <a:xfrm>
            <a:off x="1189169" y="5342343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800" b="1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algn="ctr">
              <a:defRPr/>
            </a:pP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Percentuale di consumatori che nel corso del 2023 </a:t>
            </a:r>
          </a:p>
          <a:p>
            <a:pPr lvl="0" algn="ctr">
              <a:defRPr/>
            </a:pPr>
            <a:r>
              <a:rPr lang="it-IT" sz="16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hanno acquistato </a:t>
            </a:r>
            <a:r>
              <a:rPr lang="it-IT" sz="16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PRODOTTI/SERVIZI ILLEGALI  </a:t>
            </a: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xmlns="" id="{9315F4C2-F559-A882-09EA-7CAAC168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87BA7FE-575E-DB84-B78C-7BFD73F0600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L’acquisto di prodotti/servizi illegali |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</a:t>
            </a:r>
            <a:r>
              <a:rPr kumimoji="0" lang="it-IT" sz="22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Nel 2023 il 24,3% dei consumatori del Centro ha acquistato prodotti/servizi illegali. La quota è in linea con quella rilevata a livello nazionale. </a:t>
            </a:r>
          </a:p>
        </p:txBody>
      </p:sp>
    </p:spTree>
    <p:extLst>
      <p:ext uri="{BB962C8B-B14F-4D97-AF65-F5344CB8AC3E}">
        <p14:creationId xmlns:p14="http://schemas.microsoft.com/office/powerpoint/2010/main" val="387730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2B36C01A-5869-B069-2F41-ACDC653B08A6}"/>
              </a:ext>
            </a:extLst>
          </p:cNvPr>
          <p:cNvSpPr/>
          <p:nvPr/>
        </p:nvSpPr>
        <p:spPr>
          <a:xfrm>
            <a:off x="334800" y="1714291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(Solo coloro che hanno acquistato prodotti/servizi illegali) Su quali canali di vendita ha acquistato prodotti contraffatti/utilizzato servizi da parte di soggetti non autorizzati? </a:t>
            </a:r>
          </a:p>
        </p:txBody>
      </p:sp>
      <p:sp>
        <p:nvSpPr>
          <p:cNvPr id="2" name="Text Box 49">
            <a:extLst>
              <a:ext uri="{FF2B5EF4-FFF2-40B4-BE49-F238E27FC236}">
                <a16:creationId xmlns="" xmlns:a16="http://schemas.microsoft.com/office/drawing/2014/main" id="{E99FD0DF-C761-5958-846E-CA7E4C65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56" y="6365314"/>
            <a:ext cx="11684042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Base campione: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Italia 387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casi;  Centro 96 casi. Solo coloro che hanno acquistato prodotti/servizi illegali. </a:t>
            </a:r>
            <a:r>
              <a:rPr kumimoji="0" lang="it-IT" altLang="ja-JP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 dati sono riportati all’universo.</a:t>
            </a:r>
            <a:endParaRPr kumimoji="0" lang="it-IT" altLang="it-IT" sz="9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2" name="Elemento grafico 21" descr="Freccia: curva in senso antiorario con riempimento a tinta unita">
            <a:extLst>
              <a:ext uri="{FF2B5EF4-FFF2-40B4-BE49-F238E27FC236}">
                <a16:creationId xmlns="" xmlns:a16="http://schemas.microsoft.com/office/drawing/2014/main" id="{837AA581-AB6C-F430-C60B-0BCFDE966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580836">
            <a:off x="3786069" y="3934009"/>
            <a:ext cx="1926454" cy="192645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5A4FCD06-7036-DF47-37CC-652E15598DE5}"/>
              </a:ext>
            </a:extLst>
          </p:cNvPr>
          <p:cNvSpPr txBox="1"/>
          <p:nvPr/>
        </p:nvSpPr>
        <p:spPr>
          <a:xfrm>
            <a:off x="4174039" y="4267222"/>
            <a:ext cx="986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4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DOVE?</a:t>
            </a:r>
            <a:endParaRPr lang="it-IT" sz="1400" i="1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47683EC-DD18-B72B-2C6C-2DDA167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598" y="2471285"/>
            <a:ext cx="4239986" cy="156144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69D211B-E94C-0138-0E23-56E0D62A37FA}"/>
              </a:ext>
            </a:extLst>
          </p:cNvPr>
          <p:cNvSpPr txBox="1"/>
          <p:nvPr/>
        </p:nvSpPr>
        <p:spPr>
          <a:xfrm>
            <a:off x="6529852" y="3365433"/>
            <a:ext cx="3344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Hanno acquistato ONLINE (in maniera esclusiva e non) prodotti/servizi illegali</a:t>
            </a:r>
            <a:endParaRPr kumimoji="0" lang="it-IT" sz="44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="" xmlns:a16="http://schemas.microsoft.com/office/drawing/2014/main" id="{D5A92F1F-9F3E-4A21-0CFA-AC1A5D084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20840"/>
              </p:ext>
            </p:extLst>
          </p:nvPr>
        </p:nvGraphicFramePr>
        <p:xfrm>
          <a:off x="6590178" y="4354415"/>
          <a:ext cx="3223625" cy="12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502">
                  <a:extLst>
                    <a:ext uri="{9D8B030D-6E8A-4147-A177-3AD203B41FA5}">
                      <a16:colId xmlns="" xmlns:a16="http://schemas.microsoft.com/office/drawing/2014/main" val="2721719074"/>
                    </a:ext>
                  </a:extLst>
                </a:gridCol>
                <a:gridCol w="1167123">
                  <a:extLst>
                    <a:ext uri="{9D8B030D-6E8A-4147-A177-3AD203B41FA5}">
                      <a16:colId xmlns="" xmlns:a16="http://schemas.microsoft.com/office/drawing/2014/main" val="590539716"/>
                    </a:ext>
                  </a:extLst>
                </a:gridCol>
              </a:tblGrid>
              <a:tr h="614930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726787"/>
                  </a:ext>
                </a:extLst>
              </a:tr>
              <a:tr h="614930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0243875"/>
                  </a:ext>
                </a:extLst>
              </a:tr>
            </a:tbl>
          </a:graphicData>
        </a:graphic>
      </p:graphicFrame>
      <p:sp>
        <p:nvSpPr>
          <p:cNvPr id="39" name="Titolo 1">
            <a:extLst>
              <a:ext uri="{FF2B5EF4-FFF2-40B4-BE49-F238E27FC236}">
                <a16:creationId xmlns="" xmlns:a16="http://schemas.microsoft.com/office/drawing/2014/main" id="{11297EEB-9E38-4F26-1DB9-E3E168761BF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canali di acquisto utilizzati |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  <a:cs typeface="Arial"/>
              </a:rPr>
              <a:t> Il 63,2% di coloro che hanno acquistato illegale ha utilizzato canali di vendita online (dato inferiore a quello nazionale).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7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2C05DFF-6FEB-A38C-E0B1-808F3D836426}"/>
              </a:ext>
            </a:extLst>
          </p:cNvPr>
          <p:cNvSpPr/>
          <p:nvPr/>
        </p:nvSpPr>
        <p:spPr bwMode="auto">
          <a:xfrm>
            <a:off x="6843860" y="4008594"/>
            <a:ext cx="4173602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CENTRO - AMPIEZZA DEL COMUNE 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B066D64A-B034-6E07-D619-7DFCBA8A0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95909"/>
              </p:ext>
            </p:extLst>
          </p:nvPr>
        </p:nvGraphicFramePr>
        <p:xfrm>
          <a:off x="1334745" y="4386974"/>
          <a:ext cx="9682716" cy="1779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491">
                  <a:extLst>
                    <a:ext uri="{9D8B030D-6E8A-4147-A177-3AD203B41FA5}">
                      <a16:colId xmlns="" xmlns:a16="http://schemas.microsoft.com/office/drawing/2014/main" val="2786696257"/>
                    </a:ext>
                  </a:extLst>
                </a:gridCol>
                <a:gridCol w="1383245">
                  <a:extLst>
                    <a:ext uri="{9D8B030D-6E8A-4147-A177-3AD203B41FA5}">
                      <a16:colId xmlns="" xmlns:a16="http://schemas.microsoft.com/office/drawing/2014/main" val="2040499428"/>
                    </a:ext>
                  </a:extLst>
                </a:gridCol>
                <a:gridCol w="1383245">
                  <a:extLst>
                    <a:ext uri="{9D8B030D-6E8A-4147-A177-3AD203B41FA5}">
                      <a16:colId xmlns="" xmlns:a16="http://schemas.microsoft.com/office/drawing/2014/main" val="2694958599"/>
                    </a:ext>
                  </a:extLst>
                </a:gridCol>
                <a:gridCol w="1383245">
                  <a:extLst>
                    <a:ext uri="{9D8B030D-6E8A-4147-A177-3AD203B41FA5}">
                      <a16:colId xmlns="" xmlns:a16="http://schemas.microsoft.com/office/drawing/2014/main" val="402429141"/>
                    </a:ext>
                  </a:extLst>
                </a:gridCol>
                <a:gridCol w="1383245">
                  <a:extLst>
                    <a:ext uri="{9D8B030D-6E8A-4147-A177-3AD203B41FA5}">
                      <a16:colId xmlns="" xmlns:a16="http://schemas.microsoft.com/office/drawing/2014/main" val="619649790"/>
                    </a:ext>
                  </a:extLst>
                </a:gridCol>
                <a:gridCol w="1383245">
                  <a:extLst>
                    <a:ext uri="{9D8B030D-6E8A-4147-A177-3AD203B41FA5}">
                      <a16:colId xmlns="" xmlns:a16="http://schemas.microsoft.com/office/drawing/2014/main" val="838035758"/>
                    </a:ext>
                  </a:extLst>
                </a:gridCol>
              </a:tblGrid>
              <a:tr h="52267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ITALIA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261926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algn="r" fontAlgn="t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SOLO sui canali online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40,1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68415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marR="0" lvl="0" indent="0" algn="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ANCHE sui canali online</a:t>
                      </a:r>
                    </a:p>
                    <a:p>
                      <a:pPr algn="r" fontAlgn="t"/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35,7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5850404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A258392-9100-C2E1-F25B-85F401D61982}"/>
              </a:ext>
            </a:extLst>
          </p:cNvPr>
          <p:cNvSpPr txBox="1"/>
          <p:nvPr/>
        </p:nvSpPr>
        <p:spPr>
          <a:xfrm>
            <a:off x="9131992" y="3712438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6CDE9A27-BE21-2126-DAA2-AC743D048DE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canali di acquisto utilizzati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4" name="Text Box 49">
            <a:extLst>
              <a:ext uri="{FF2B5EF4-FFF2-40B4-BE49-F238E27FC236}">
                <a16:creationId xmlns="" xmlns:a16="http://schemas.microsoft.com/office/drawing/2014/main" id="{E18109A1-B2FA-0B45-FB9A-745FC92A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56" y="6365314"/>
            <a:ext cx="11684042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Base campione: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Italia 387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casi;  Centro 96 casi. Solo coloro che hanno acquistato prodotti/servizi illegali. </a:t>
            </a:r>
            <a:r>
              <a:rPr kumimoji="0" lang="it-IT" altLang="ja-JP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 dati sono riportati all’universo.</a:t>
            </a:r>
            <a:endParaRPr kumimoji="0" lang="it-IT" altLang="it-IT" sz="9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" name="Elemento grafico 1" descr="Freccia: curva in senso antiorario con riempimento a tinta unita">
            <a:extLst>
              <a:ext uri="{FF2B5EF4-FFF2-40B4-BE49-F238E27FC236}">
                <a16:creationId xmlns="" xmlns:a16="http://schemas.microsoft.com/office/drawing/2014/main" id="{4019EE99-9D6A-C3B7-2823-F53BFCEF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07321">
            <a:off x="673146" y="3305449"/>
            <a:ext cx="1633692" cy="16336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83D1FF6E-B0DC-44F9-F573-89D2CBC3E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59" y="1409409"/>
            <a:ext cx="348111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2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668F6711-51AB-ECC9-158E-2D3BFCAA2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37198"/>
              </p:ext>
            </p:extLst>
          </p:nvPr>
        </p:nvGraphicFramePr>
        <p:xfrm>
          <a:off x="2464891" y="3660239"/>
          <a:ext cx="8373636" cy="99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06">
                  <a:extLst>
                    <a:ext uri="{9D8B030D-6E8A-4147-A177-3AD203B41FA5}">
                      <a16:colId xmlns:a16="http://schemas.microsoft.com/office/drawing/2014/main" xmlns="" val="3493382060"/>
                    </a:ext>
                  </a:extLst>
                </a:gridCol>
                <a:gridCol w="1395606">
                  <a:extLst>
                    <a:ext uri="{9D8B030D-6E8A-4147-A177-3AD203B41FA5}">
                      <a16:colId xmlns:a16="http://schemas.microsoft.com/office/drawing/2014/main" xmlns="" val="4150033961"/>
                    </a:ext>
                  </a:extLst>
                </a:gridCol>
                <a:gridCol w="1395606">
                  <a:extLst>
                    <a:ext uri="{9D8B030D-6E8A-4147-A177-3AD203B41FA5}">
                      <a16:colId xmlns:a16="http://schemas.microsoft.com/office/drawing/2014/main" xmlns="" val="1278287053"/>
                    </a:ext>
                  </a:extLst>
                </a:gridCol>
                <a:gridCol w="1395606">
                  <a:extLst>
                    <a:ext uri="{9D8B030D-6E8A-4147-A177-3AD203B41FA5}">
                      <a16:colId xmlns:a16="http://schemas.microsoft.com/office/drawing/2014/main" xmlns="" val="668291533"/>
                    </a:ext>
                  </a:extLst>
                </a:gridCol>
                <a:gridCol w="1395606">
                  <a:extLst>
                    <a:ext uri="{9D8B030D-6E8A-4147-A177-3AD203B41FA5}">
                      <a16:colId xmlns:a16="http://schemas.microsoft.com/office/drawing/2014/main" xmlns="" val="1363417536"/>
                    </a:ext>
                  </a:extLst>
                </a:gridCol>
                <a:gridCol w="1395606">
                  <a:extLst>
                    <a:ext uri="{9D8B030D-6E8A-4147-A177-3AD203B41FA5}">
                      <a16:colId xmlns:a16="http://schemas.microsoft.com/office/drawing/2014/main" xmlns="" val="3175393381"/>
                    </a:ext>
                  </a:extLst>
                </a:gridCol>
              </a:tblGrid>
              <a:tr h="99857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Siti web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Piattaforme del commercio elettronico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Social </a:t>
                      </a:r>
                    </a:p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network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 di messagistica istantanea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Forum e </a:t>
                      </a:r>
                    </a:p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altre chat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Altro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052185"/>
                  </a:ext>
                </a:extLst>
              </a:tr>
            </a:tbl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909B22EB-665B-DD90-A070-FDD1B1E5A516}"/>
              </a:ext>
            </a:extLst>
          </p:cNvPr>
          <p:cNvCxnSpPr>
            <a:cxnSpLocks/>
          </p:cNvCxnSpPr>
          <p:nvPr/>
        </p:nvCxnSpPr>
        <p:spPr bwMode="auto">
          <a:xfrm>
            <a:off x="2314948" y="4775862"/>
            <a:ext cx="8640000" cy="85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49">
            <a:extLst>
              <a:ext uri="{FF2B5EF4-FFF2-40B4-BE49-F238E27FC236}">
                <a16:creationId xmlns:a16="http://schemas.microsoft.com/office/drawing/2014/main" xmlns="" id="{987F987B-B5B4-2453-27DD-74930903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56" y="6223272"/>
            <a:ext cx="11684042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Base campione: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Italia 156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casi;  Centro 41 casi.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Solo coloro che hanno acquistato online prodotti e/o servizi illegali. La somma delle percentuali è diversa da 100,0 perché erano ammesse risposte multiple. </a:t>
            </a:r>
            <a:r>
              <a:rPr kumimoji="0" lang="it-IT" altLang="ja-JP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 dati sono riportati all’universo.</a:t>
            </a:r>
            <a:endParaRPr kumimoji="0" lang="it-IT" altLang="it-IT" sz="9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9" name="Elemento grafico 18" descr="Freccia: curva in senso antiorario con riempimento a tinta unita">
            <a:extLst>
              <a:ext uri="{FF2B5EF4-FFF2-40B4-BE49-F238E27FC236}">
                <a16:creationId xmlns:a16="http://schemas.microsoft.com/office/drawing/2014/main" xmlns="" id="{399A9D98-E8E9-3B32-64BE-15A6ECE7A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019114">
            <a:off x="698172" y="3151664"/>
            <a:ext cx="1463835" cy="146383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06E5C6F-FBF5-B5E4-A32C-23ABCFCBBF71}"/>
              </a:ext>
            </a:extLst>
          </p:cNvPr>
          <p:cNvSpPr/>
          <p:nvPr/>
        </p:nvSpPr>
        <p:spPr>
          <a:xfrm>
            <a:off x="334800" y="1548057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(Solo coloro che hanno utilizzato canali di vendita online) Nel dettaglio, su quali canali di vendita online ha acquistato prodotti contraffatti/utilizzato servizi da parte di soggetti non autorizzati?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053F1ED3-E474-15AA-31A2-853F23C07B46}"/>
              </a:ext>
            </a:extLst>
          </p:cNvPr>
          <p:cNvGrpSpPr/>
          <p:nvPr/>
        </p:nvGrpSpPr>
        <p:grpSpPr>
          <a:xfrm>
            <a:off x="9053447" y="2642707"/>
            <a:ext cx="1785080" cy="933795"/>
            <a:chOff x="9834920" y="3011438"/>
            <a:chExt cx="1785080" cy="933795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9BB33512-6DA4-0A5D-B96F-86BA80507718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656D7A28-81EF-13BD-2577-6577576FF81D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4124BE75-AF41-74C7-5F51-C3D450A535E2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187CE21F-3E94-A356-3837-F3D56C37BECA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759CA8F3-E17B-FCFE-A780-6355D6B3B839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sz="1000" b="0" i="1" dirty="0"/>
            </a:p>
          </p:txBody>
        </p:sp>
      </p:grp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xmlns="" id="{D7F4E716-B93B-0E6B-92FE-D88D0912F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552742"/>
              </p:ext>
            </p:extLst>
          </p:nvPr>
        </p:nvGraphicFramePr>
        <p:xfrm>
          <a:off x="2464891" y="4895850"/>
          <a:ext cx="8373635" cy="147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A03659A-7D7D-8A3C-6098-4485D3A78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2" y="2094317"/>
            <a:ext cx="1629262" cy="144647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B6E9CF3-8C99-4AFD-D6DC-0C1404F72030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canali di ACQUISTO ONLINE utilizzati |</a:t>
            </a:r>
            <a:r>
              <a:rPr kumimoji="0" lang="it-IT" sz="16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it-IT" sz="2200" kern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Chi ha acquistato illegale mediante canali online, lo ha fatto soprattutto tramite siti web (39,0%) e piattaforme di commercio elettronico (36,4%). Le percentuali sono inferiori ai dati nazionali. </a:t>
            </a:r>
          </a:p>
        </p:txBody>
      </p:sp>
    </p:spTree>
    <p:extLst>
      <p:ext uri="{BB962C8B-B14F-4D97-AF65-F5344CB8AC3E}">
        <p14:creationId xmlns:p14="http://schemas.microsoft.com/office/powerpoint/2010/main" val="30686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BCE88DB-7A34-4934-9997-CA2C6E04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12192000" cy="7078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wrap="square" anchor="b">
            <a:spAutoFit/>
          </a:bodyPr>
          <a:lstStyle>
            <a:defPPr>
              <a:defRPr lang="it-IT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4000" i="1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kumimoji="0" lang="it-IT" altLang="it-IT" sz="40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rPr>
              <a:t>SINTESI DEI RISULTATI - </a:t>
            </a:r>
            <a:r>
              <a:rPr lang="it-IT" altLang="it-IT"/>
              <a:t>IMPRESE</a:t>
            </a:r>
            <a:endParaRPr kumimoji="0" lang="it-IT" altLang="it-IT" sz="40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" name="CasellaDiTesto 9">
            <a:extLst>
              <a:ext uri="{FF2B5EF4-FFF2-40B4-BE49-F238E27FC236}">
                <a16:creationId xmlns:a16="http://schemas.microsoft.com/office/drawing/2014/main" xmlns="" id="{B8997AA5-4071-57ED-228C-3A4BDE2B7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1730"/>
            <a:ext cx="11951336" cy="4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Livelli di sicurezza. 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Il 20,8% delle imprese del terziario di mercato del Centro ha percepito un peggioramento dei livelli di sicurezza nel 2023. Il valore è superiore al dato </a:t>
            </a:r>
            <a:r>
              <a:rPr lang="it-IT" sz="1300" b="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Italia pari al 18,9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%. L’usura, l’estorsione ed il racket, i furti e gli atti di vandalismo sono i fenomeni criminali percepiti in maggior aumento dalle imprese del terziario del Centro. Le percentuali sui furti e gli atti vandalici, rispettivamente del 19,3% e del 18,8%, sono inferiori ai valori nazionali pari al 23,5% al 21,1%.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Esposizione alla criminalità. </a:t>
            </a:r>
            <a:r>
              <a:rPr lang="it-IT" sz="1300" b="0" dirty="0">
                <a:latin typeface="Century Gothic" panose="020B0502020202020204" pitchFamily="34" charset="0"/>
                <a:ea typeface="MS PGothic" charset="0"/>
                <a:cs typeface="Arial"/>
              </a:rPr>
              <a:t>Il </a:t>
            </a:r>
            <a:r>
              <a:rPr lang="it-IT" sz="1300" b="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36,8</a:t>
            </a:r>
            <a:r>
              <a:rPr lang="it-IT" sz="1300" b="0" dirty="0">
                <a:latin typeface="Century Gothic" panose="020B0502020202020204" pitchFamily="34" charset="0"/>
                <a:ea typeface="MS PGothic" charset="0"/>
                <a:cs typeface="Arial"/>
              </a:rPr>
              <a:t>% degli imprenditori del Centro teme </a:t>
            </a:r>
            <a:r>
              <a:rPr lang="it-IT" sz="1300" b="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il </a:t>
            </a:r>
            <a:r>
              <a:rPr lang="it-IT" sz="1300" b="0" dirty="0">
                <a:latin typeface="Century Gothic" panose="020B0502020202020204" pitchFamily="34" charset="0"/>
                <a:ea typeface="MS PGothic" charset="0"/>
                <a:cs typeface="Arial"/>
              </a:rPr>
              <a:t>rischio di </a:t>
            </a:r>
            <a:r>
              <a:rPr lang="it-IT" sz="1300" b="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essere esposto a fenomeni </a:t>
            </a:r>
            <a:r>
              <a:rPr lang="it-IT" sz="1300" b="0" dirty="0">
                <a:latin typeface="Century Gothic" panose="020B0502020202020204" pitchFamily="34" charset="0"/>
                <a:ea typeface="MS PGothic" charset="0"/>
                <a:cs typeface="Arial"/>
              </a:rPr>
              <a:t>criminali quali furti, rapine, atti vandalici, aggressioni, etc. Il dato è più alto di quello nazionale. I furti sono il crimine che preoccupa maggiormente gli imprenditori del terziario sul piano della sicurezza della propria impresa/della propria persona/dei collaboratori (35,9%). Il dato è superiore al valore </a:t>
            </a:r>
            <a:r>
              <a:rPr lang="it-IT" sz="1300" b="0" dirty="0" smtClean="0">
                <a:latin typeface="Century Gothic" panose="020B0502020202020204" pitchFamily="34" charset="0"/>
                <a:ea typeface="MS PGothic" charset="0"/>
                <a:cs typeface="Arial"/>
              </a:rPr>
              <a:t>Italia pari al 30,4%. </a:t>
            </a:r>
            <a:endParaRPr lang="it-IT" sz="1300" b="0" dirty="0">
              <a:latin typeface="Century Gothic" panose="020B0502020202020204" pitchFamily="34" charset="0"/>
              <a:ea typeface="MS PGothic" charset="0"/>
              <a:cs typeface="Arial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it-IT" sz="13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Episodi di usura e racket. </a:t>
            </a:r>
            <a:r>
              <a:rPr kumimoji="0" lang="it-IT" sz="1300" b="0" i="0" u="non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it-IT" sz="1300" b="0" kern="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300" b="0" kern="1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26,6% </a:t>
            </a:r>
            <a:r>
              <a:rPr lang="it-IT" sz="1300" b="0" kern="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 intervistati ha sentito parlare o ha avuto notizia di episodi di usura o estorsione nella propria zona di </a:t>
            </a:r>
            <a:r>
              <a:rPr lang="it-IT" sz="1300" b="0" kern="1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(dato superiore al valore nazionale). Il </a:t>
            </a:r>
            <a:r>
              <a:rPr kumimoji="0" lang="it-IT" sz="1300" b="0" i="0" u="non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22% </a:t>
            </a:r>
            <a:r>
              <a:rPr kumimoji="0" lang="it-IT" sz="1300" b="0" i="0" u="non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 intervistati dichiara di essere  «molto preoccupato» per il rischio di usura e racket. Valore </a:t>
            </a:r>
            <a:r>
              <a:rPr kumimoji="0" lang="it-IT" sz="1300" b="0" i="0" u="non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coincide con </a:t>
            </a:r>
            <a:r>
              <a:rPr kumimoji="0" lang="it-IT" sz="1300" b="0" i="0" u="non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dato nazionale. </a:t>
            </a:r>
            <a:r>
              <a:rPr kumimoji="0" lang="it-IT" sz="13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questi fenomeni, Il 62,5% degli intervistati ritiene che si dovrebbe sporgere denuncia. Dato in linea con quello nazionale.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Forze dell’ordine (42,2%) </a:t>
            </a:r>
            <a:r>
              <a:rPr lang="it-IT" sz="1300" b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il soggetto sentito 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vicini </a:t>
            </a:r>
            <a:r>
              <a:rPr lang="it-IT" sz="1300" b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agli 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imprenditori minacciati.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Abusivismo e contraffazione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60,2% delle imprese del terziario del Centro ritiene di essere penalizzato dall’abusivismo e dalla contraffazione. Il dato è inferiore a quello nazionale pari al 62,8%.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Misure di protezione. </a:t>
            </a:r>
            <a:r>
              <a:rPr lang="it-IT" sz="1300" b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L’82% delle imprese ha investito in misure di sicurezza, in particolare in sistemi di videosorveglianza e di allarmi antifurto. Valore superiore a quello nazionale.</a:t>
            </a:r>
            <a:endParaRPr lang="it-IT" sz="13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kumimoji="0" lang="it-IT" sz="1300" b="0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41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548DC86-FCAA-0170-54CD-31333AB74082}"/>
              </a:ext>
            </a:extLst>
          </p:cNvPr>
          <p:cNvSpPr/>
          <p:nvPr/>
        </p:nvSpPr>
        <p:spPr>
          <a:xfrm>
            <a:off x="1898894" y="2029655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Capi di abbigliamento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810D0B8-4BEE-716A-8C30-DC515C02A338}"/>
              </a:ext>
            </a:extLst>
          </p:cNvPr>
          <p:cNvSpPr/>
          <p:nvPr/>
        </p:nvSpPr>
        <p:spPr>
          <a:xfrm>
            <a:off x="1898894" y="2959250"/>
            <a:ext cx="3278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alimentari </a:t>
            </a:r>
            <a:r>
              <a:rPr lang="it-IT" b="0" dirty="0">
                <a:latin typeface="Century Gothic" panose="020B0502020202020204" pitchFamily="34" charset="0"/>
              </a:rPr>
              <a:t>(incluse bevande)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8FE9674-31FB-946F-CEA8-300EB5239C3D}"/>
              </a:ext>
            </a:extLst>
          </p:cNvPr>
          <p:cNvSpPr/>
          <p:nvPr/>
        </p:nvSpPr>
        <p:spPr>
          <a:xfrm>
            <a:off x="1898894" y="2649385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Scarpe / calzature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CF62C98E-3D48-B134-8A94-3AD8A7DA2D41}"/>
              </a:ext>
            </a:extLst>
          </p:cNvPr>
          <p:cNvSpPr/>
          <p:nvPr/>
        </p:nvSpPr>
        <p:spPr>
          <a:xfrm>
            <a:off x="1898894" y="4508575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Giocattoli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3DE946FB-E635-C5C4-87E9-94DF481CBDD5}"/>
              </a:ext>
            </a:extLst>
          </p:cNvPr>
          <p:cNvSpPr/>
          <p:nvPr/>
        </p:nvSpPr>
        <p:spPr>
          <a:xfrm>
            <a:off x="1898894" y="2339520"/>
            <a:ext cx="4576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di pelletteria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91DD3F8-1751-3B7B-89F4-431F886CDE1B}"/>
              </a:ext>
            </a:extLst>
          </p:cNvPr>
          <p:cNvSpPr/>
          <p:nvPr/>
        </p:nvSpPr>
        <p:spPr>
          <a:xfrm>
            <a:off x="1898894" y="3269115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Orologi / Gioielli / Occhiali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F4B4E82E-668E-3E54-0807-5D41D1981484}"/>
              </a:ext>
            </a:extLst>
          </p:cNvPr>
          <p:cNvSpPr/>
          <p:nvPr/>
        </p:nvSpPr>
        <p:spPr>
          <a:xfrm>
            <a:off x="1898894" y="3888845"/>
            <a:ext cx="4041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Farmaci / prodotti parafarmaceutici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78060378-AF07-6F66-C1EF-1BAF9AE6B022}"/>
              </a:ext>
            </a:extLst>
          </p:cNvPr>
          <p:cNvSpPr/>
          <p:nvPr/>
        </p:nvSpPr>
        <p:spPr>
          <a:xfrm>
            <a:off x="1898894" y="4818440"/>
            <a:ext cx="4152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Profumi e prodotti cosmetici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DD41AC3D-392C-2E53-DAD9-05ECE0D87E53}"/>
              </a:ext>
            </a:extLst>
          </p:cNvPr>
          <p:cNvSpPr/>
          <p:nvPr/>
        </p:nvSpPr>
        <p:spPr>
          <a:xfrm>
            <a:off x="1898894" y="4198710"/>
            <a:ext cx="480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di elettronica ed elettrodomestici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FF58633-AE9D-2470-C737-1F4FE796A66F}"/>
              </a:ext>
            </a:extLst>
          </p:cNvPr>
          <p:cNvSpPr/>
          <p:nvPr/>
        </p:nvSpPr>
        <p:spPr>
          <a:xfrm>
            <a:off x="1898894" y="5438170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Servizi alla persona 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A04B5DB0-0BD3-9F70-9B4F-DEDB970F6309}"/>
              </a:ext>
            </a:extLst>
          </p:cNvPr>
          <p:cNvSpPr/>
          <p:nvPr/>
        </p:nvSpPr>
        <p:spPr>
          <a:xfrm>
            <a:off x="1898894" y="5128305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Biglietti piratati per eventi</a:t>
            </a:r>
            <a:endParaRPr lang="it-IT" sz="1400" b="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1463848B-44D2-4591-53F9-0B93BC228F02}"/>
              </a:ext>
            </a:extLst>
          </p:cNvPr>
          <p:cNvSpPr/>
          <p:nvPr/>
        </p:nvSpPr>
        <p:spPr>
          <a:xfrm>
            <a:off x="1898894" y="5748035"/>
            <a:ext cx="3278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Servizi turistici </a:t>
            </a:r>
            <a:r>
              <a:rPr lang="it-IT" b="0" dirty="0">
                <a:latin typeface="Century Gothic" panose="020B0502020202020204" pitchFamily="34" charset="0"/>
              </a:rPr>
              <a:t>(alloggio, ristorazione, trasporti)</a:t>
            </a:r>
            <a:endParaRPr lang="it-IT" b="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15ACF794-5D1B-F153-5736-00069E02817C}"/>
              </a:ext>
            </a:extLst>
          </p:cNvPr>
          <p:cNvSpPr/>
          <p:nvPr/>
        </p:nvSpPr>
        <p:spPr>
          <a:xfrm>
            <a:off x="7685798" y="1673628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600" i="1" dirty="0">
                <a:solidFill>
                  <a:srgbClr val="8ED973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B66B0A7C-B791-3A43-D896-7866351230AA}"/>
              </a:ext>
            </a:extLst>
          </p:cNvPr>
          <p:cNvSpPr/>
          <p:nvPr/>
        </p:nvSpPr>
        <p:spPr>
          <a:xfrm>
            <a:off x="5863603" y="1700666"/>
            <a:ext cx="1224126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600" i="1" dirty="0">
                <a:latin typeface="Century Gothic" panose="020B0502020202020204" pitchFamily="34" charset="0"/>
              </a:rPr>
              <a:t>ITALIA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094A9075-42DB-AF0D-A8FA-34FCA744461B}"/>
              </a:ext>
            </a:extLst>
          </p:cNvPr>
          <p:cNvCxnSpPr/>
          <p:nvPr/>
        </p:nvCxnSpPr>
        <p:spPr bwMode="auto">
          <a:xfrm>
            <a:off x="1867554" y="2372458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64D4F8BC-80C6-13CB-2C41-F233207E8732}"/>
              </a:ext>
            </a:extLst>
          </p:cNvPr>
          <p:cNvCxnSpPr/>
          <p:nvPr/>
        </p:nvCxnSpPr>
        <p:spPr bwMode="auto">
          <a:xfrm>
            <a:off x="1867554" y="2677014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xmlns="" id="{DB0B709F-6A62-0CFE-11C6-3A4307BD5053}"/>
              </a:ext>
            </a:extLst>
          </p:cNvPr>
          <p:cNvCxnSpPr/>
          <p:nvPr/>
        </p:nvCxnSpPr>
        <p:spPr bwMode="auto">
          <a:xfrm>
            <a:off x="1867554" y="2981570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15262DBE-5EB5-71CC-9052-A0F74453801D}"/>
              </a:ext>
            </a:extLst>
          </p:cNvPr>
          <p:cNvCxnSpPr/>
          <p:nvPr/>
        </p:nvCxnSpPr>
        <p:spPr bwMode="auto">
          <a:xfrm>
            <a:off x="1867554" y="3286126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A80E7FBA-B36E-620A-8369-B7D4C68E430A}"/>
              </a:ext>
            </a:extLst>
          </p:cNvPr>
          <p:cNvCxnSpPr/>
          <p:nvPr/>
        </p:nvCxnSpPr>
        <p:spPr bwMode="auto">
          <a:xfrm>
            <a:off x="1867554" y="3590682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xmlns="" id="{71396A5F-402F-359D-E70D-50CA0EB37764}"/>
              </a:ext>
            </a:extLst>
          </p:cNvPr>
          <p:cNvCxnSpPr/>
          <p:nvPr/>
        </p:nvCxnSpPr>
        <p:spPr bwMode="auto">
          <a:xfrm>
            <a:off x="1867554" y="3895238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3E8E9349-E164-1F1A-F423-EBC3F68972AB}"/>
              </a:ext>
            </a:extLst>
          </p:cNvPr>
          <p:cNvCxnSpPr/>
          <p:nvPr/>
        </p:nvCxnSpPr>
        <p:spPr bwMode="auto">
          <a:xfrm>
            <a:off x="1867554" y="5722574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313840D2-02D0-5E4F-32D7-E612A8FE6334}"/>
              </a:ext>
            </a:extLst>
          </p:cNvPr>
          <p:cNvCxnSpPr/>
          <p:nvPr/>
        </p:nvCxnSpPr>
        <p:spPr bwMode="auto">
          <a:xfrm>
            <a:off x="1867554" y="4504350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xmlns="" id="{4B6F0891-3C8A-9D9E-0B16-2BD6C8F93277}"/>
              </a:ext>
            </a:extLst>
          </p:cNvPr>
          <p:cNvCxnSpPr/>
          <p:nvPr/>
        </p:nvCxnSpPr>
        <p:spPr bwMode="auto">
          <a:xfrm>
            <a:off x="1867554" y="4808906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xmlns="" id="{D635864E-7DF2-A314-179B-3484E6414309}"/>
              </a:ext>
            </a:extLst>
          </p:cNvPr>
          <p:cNvCxnSpPr/>
          <p:nvPr/>
        </p:nvCxnSpPr>
        <p:spPr bwMode="auto">
          <a:xfrm>
            <a:off x="1867554" y="5113462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44FD63C6-8DD0-964C-894C-24FD9D4D91FC}"/>
              </a:ext>
            </a:extLst>
          </p:cNvPr>
          <p:cNvCxnSpPr/>
          <p:nvPr/>
        </p:nvCxnSpPr>
        <p:spPr bwMode="auto">
          <a:xfrm>
            <a:off x="1867554" y="5418018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093BDB47-0747-2417-0DCA-F769F1608762}"/>
              </a:ext>
            </a:extLst>
          </p:cNvPr>
          <p:cNvCxnSpPr/>
          <p:nvPr/>
        </p:nvCxnSpPr>
        <p:spPr bwMode="auto">
          <a:xfrm>
            <a:off x="1867554" y="4199794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99F8F1B1-E564-9D5B-F639-5F18D42AA507}"/>
              </a:ext>
            </a:extLst>
          </p:cNvPr>
          <p:cNvSpPr/>
          <p:nvPr/>
        </p:nvSpPr>
        <p:spPr>
          <a:xfrm>
            <a:off x="1898894" y="3578980"/>
            <a:ext cx="5909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Intrattenimento</a:t>
            </a:r>
            <a:r>
              <a:rPr lang="it-IT" sz="1200" b="0" dirty="0">
                <a:latin typeface="Century Gothic" panose="020B0502020202020204" pitchFamily="34" charset="0"/>
              </a:rPr>
              <a:t> </a:t>
            </a:r>
            <a:r>
              <a:rPr lang="it-IT" b="0" dirty="0">
                <a:latin typeface="Century Gothic" panose="020B0502020202020204" pitchFamily="34" charset="0"/>
              </a:rPr>
              <a:t>(musica, film, abbonamenti tv, etc.)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xmlns="" id="{E1FC732F-2F03-55DB-811B-B47291E5FE25}"/>
              </a:ext>
            </a:extLst>
          </p:cNvPr>
          <p:cNvCxnSpPr/>
          <p:nvPr/>
        </p:nvCxnSpPr>
        <p:spPr bwMode="auto">
          <a:xfrm>
            <a:off x="1867804" y="6027128"/>
            <a:ext cx="792000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xmlns="" id="{64DA4DF9-C7AD-E405-2EDA-9E02C135B00B}"/>
              </a:ext>
            </a:extLst>
          </p:cNvPr>
          <p:cNvSpPr/>
          <p:nvPr/>
        </p:nvSpPr>
        <p:spPr>
          <a:xfrm>
            <a:off x="1891631" y="1700573"/>
            <a:ext cx="4204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400" kern="0" dirty="0">
                <a:solidFill>
                  <a:srgbClr val="FFA64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PRODOTTI/SERVIZI ILLEGALI ACQUISTATI</a:t>
            </a:r>
            <a:endParaRPr lang="it-IT" sz="1400" dirty="0">
              <a:solidFill>
                <a:srgbClr val="FFA64D"/>
              </a:solidFill>
            </a:endParaRP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xmlns="" id="{F2771A7D-86E2-BE13-4A7C-F50D04954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994552">
            <a:off x="1081224" y="1337950"/>
            <a:ext cx="859228" cy="859228"/>
          </a:xfrm>
          <a:prstGeom prst="rect">
            <a:avLst/>
          </a:prstGeom>
        </p:spPr>
      </p:pic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xmlns="" id="{BBF4E910-4A68-9454-3E7A-30AD0EB74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34128"/>
              </p:ext>
            </p:extLst>
          </p:nvPr>
        </p:nvGraphicFramePr>
        <p:xfrm>
          <a:off x="7739025" y="2021683"/>
          <a:ext cx="1234789" cy="4033506"/>
        </p:xfrm>
        <a:graphic>
          <a:graphicData uri="http://schemas.openxmlformats.org/drawingml/2006/table">
            <a:tbl>
              <a:tblPr/>
              <a:tblGrid>
                <a:gridCol w="1234789">
                  <a:extLst>
                    <a:ext uri="{9D8B030D-6E8A-4147-A177-3AD203B41FA5}">
                      <a16:colId xmlns:a16="http://schemas.microsoft.com/office/drawing/2014/main" xmlns="" val="891027338"/>
                    </a:ext>
                  </a:extLst>
                </a:gridCol>
              </a:tblGrid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57,7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7809620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31,1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508104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22,5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04536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24,1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976130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24,7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328483"/>
                  </a:ext>
                </a:extLst>
              </a:tr>
              <a:tr h="289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19,8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63520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12,3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764423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15,4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0475879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9,7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4825901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7,4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779775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11,7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7338831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5,5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041053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6,2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965114"/>
                  </a:ext>
                </a:extLst>
              </a:tr>
            </a:tbl>
          </a:graphicData>
        </a:graphic>
      </p:graphicFrame>
      <p:sp>
        <p:nvSpPr>
          <p:cNvPr id="44" name="Ovale 43">
            <a:extLst>
              <a:ext uri="{FF2B5EF4-FFF2-40B4-BE49-F238E27FC236}">
                <a16:creationId xmlns:a16="http://schemas.microsoft.com/office/drawing/2014/main" xmlns="" id="{55ACAAA8-3836-E580-050D-0567418EFE7E}"/>
              </a:ext>
            </a:extLst>
          </p:cNvPr>
          <p:cNvSpPr/>
          <p:nvPr/>
        </p:nvSpPr>
        <p:spPr bwMode="auto">
          <a:xfrm>
            <a:off x="6010791" y="2113003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xmlns="" id="{DF723CF6-455D-F550-8140-212BA977CA74}"/>
              </a:ext>
            </a:extLst>
          </p:cNvPr>
          <p:cNvSpPr/>
          <p:nvPr/>
        </p:nvSpPr>
        <p:spPr bwMode="auto">
          <a:xfrm>
            <a:off x="6010791" y="2421647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xmlns="" id="{97E469C4-9746-2AD8-2993-3D9D5DE13B64}"/>
              </a:ext>
            </a:extLst>
          </p:cNvPr>
          <p:cNvSpPr/>
          <p:nvPr/>
        </p:nvSpPr>
        <p:spPr bwMode="auto">
          <a:xfrm>
            <a:off x="6010791" y="2730291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xmlns="" id="{A7E3AEB6-9FF7-8ECE-B246-9B99E33DA12D}"/>
              </a:ext>
            </a:extLst>
          </p:cNvPr>
          <p:cNvSpPr/>
          <p:nvPr/>
        </p:nvSpPr>
        <p:spPr bwMode="auto">
          <a:xfrm>
            <a:off x="6010791" y="3038935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xmlns="" id="{D034C4C8-5B77-EA6B-F35A-C178C1F82F7C}"/>
              </a:ext>
            </a:extLst>
          </p:cNvPr>
          <p:cNvSpPr/>
          <p:nvPr/>
        </p:nvSpPr>
        <p:spPr bwMode="auto">
          <a:xfrm>
            <a:off x="6010791" y="3347579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xmlns="" id="{1C2803DD-745D-B524-0911-3EBB95A70BD5}"/>
              </a:ext>
            </a:extLst>
          </p:cNvPr>
          <p:cNvSpPr/>
          <p:nvPr/>
        </p:nvSpPr>
        <p:spPr bwMode="auto">
          <a:xfrm>
            <a:off x="6010791" y="3656223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xmlns="" id="{921D2FB3-1D31-6272-A4FF-570D8B676F4D}"/>
              </a:ext>
            </a:extLst>
          </p:cNvPr>
          <p:cNvSpPr/>
          <p:nvPr/>
        </p:nvSpPr>
        <p:spPr bwMode="auto">
          <a:xfrm>
            <a:off x="6010791" y="3964867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xmlns="" id="{25E3F224-BB29-160A-0DF6-49D6FAF196FC}"/>
              </a:ext>
            </a:extLst>
          </p:cNvPr>
          <p:cNvSpPr/>
          <p:nvPr/>
        </p:nvSpPr>
        <p:spPr bwMode="auto">
          <a:xfrm>
            <a:off x="6010791" y="4273511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xmlns="" id="{3E1E1E92-2F4F-743D-DB57-B131B9896BA1}"/>
              </a:ext>
            </a:extLst>
          </p:cNvPr>
          <p:cNvSpPr/>
          <p:nvPr/>
        </p:nvSpPr>
        <p:spPr bwMode="auto">
          <a:xfrm>
            <a:off x="6010791" y="4582155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xmlns="" id="{F76B1DEF-7D1A-4A6F-5CE3-AC33C526ED26}"/>
              </a:ext>
            </a:extLst>
          </p:cNvPr>
          <p:cNvSpPr/>
          <p:nvPr/>
        </p:nvSpPr>
        <p:spPr bwMode="auto">
          <a:xfrm>
            <a:off x="6010791" y="4890799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xmlns="" id="{024D85E2-45CB-F614-AD02-3F44926D30A9}"/>
              </a:ext>
            </a:extLst>
          </p:cNvPr>
          <p:cNvSpPr/>
          <p:nvPr/>
        </p:nvSpPr>
        <p:spPr bwMode="auto">
          <a:xfrm>
            <a:off x="6010791" y="5199443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xmlns="" id="{66AE5B97-8B24-F18D-DDF6-5D48AB446924}"/>
              </a:ext>
            </a:extLst>
          </p:cNvPr>
          <p:cNvSpPr/>
          <p:nvPr/>
        </p:nvSpPr>
        <p:spPr bwMode="auto">
          <a:xfrm>
            <a:off x="6010791" y="5508087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xmlns="" id="{63CC3E6F-E0F6-EDDC-EE10-B2518502F762}"/>
              </a:ext>
            </a:extLst>
          </p:cNvPr>
          <p:cNvSpPr/>
          <p:nvPr/>
        </p:nvSpPr>
        <p:spPr bwMode="auto">
          <a:xfrm>
            <a:off x="6010791" y="5816731"/>
            <a:ext cx="914400" cy="199209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graphicFrame>
        <p:nvGraphicFramePr>
          <p:cNvPr id="58" name="Tabella 57">
            <a:extLst>
              <a:ext uri="{FF2B5EF4-FFF2-40B4-BE49-F238E27FC236}">
                <a16:creationId xmlns:a16="http://schemas.microsoft.com/office/drawing/2014/main" xmlns="" id="{EE9C4E20-CE7C-E8B6-DBE4-36C4E1F40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22276"/>
              </p:ext>
            </p:extLst>
          </p:nvPr>
        </p:nvGraphicFramePr>
        <p:xfrm>
          <a:off x="5478605" y="2056628"/>
          <a:ext cx="1234789" cy="4345712"/>
        </p:xfrm>
        <a:graphic>
          <a:graphicData uri="http://schemas.openxmlformats.org/drawingml/2006/table">
            <a:tbl>
              <a:tblPr/>
              <a:tblGrid>
                <a:gridCol w="1234789">
                  <a:extLst>
                    <a:ext uri="{9D8B030D-6E8A-4147-A177-3AD203B41FA5}">
                      <a16:colId xmlns:a16="http://schemas.microsoft.com/office/drawing/2014/main" xmlns="" val="4270471730"/>
                    </a:ext>
                  </a:extLst>
                </a:gridCol>
              </a:tblGrid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4529262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1933826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597462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220451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3167803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7766746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9862542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19643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2085364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204007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909118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070455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658284"/>
                  </a:ext>
                </a:extLst>
              </a:tr>
              <a:tr h="310408"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630665"/>
                  </a:ext>
                </a:extLst>
              </a:tr>
            </a:tbl>
          </a:graphicData>
        </a:graphic>
      </p:graphicFrame>
      <p:sp>
        <p:nvSpPr>
          <p:cNvPr id="61" name="Rettangolo 60">
            <a:extLst>
              <a:ext uri="{FF2B5EF4-FFF2-40B4-BE49-F238E27FC236}">
                <a16:creationId xmlns:a16="http://schemas.microsoft.com/office/drawing/2014/main" xmlns="" id="{D4B6F40F-CD4E-3515-F5AB-47CB4D048B1C}"/>
              </a:ext>
            </a:extLst>
          </p:cNvPr>
          <p:cNvSpPr/>
          <p:nvPr/>
        </p:nvSpPr>
        <p:spPr>
          <a:xfrm>
            <a:off x="1319534" y="1488219"/>
            <a:ext cx="2724711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b="0" i="1" dirty="0">
                <a:latin typeface="Century Gothic" panose="020B0502020202020204" pitchFamily="34" charset="0"/>
              </a:rPr>
              <a:t>Valori percentuali</a:t>
            </a:r>
          </a:p>
        </p:txBody>
      </p:sp>
      <p:sp>
        <p:nvSpPr>
          <p:cNvPr id="63" name="Text Box 49">
            <a:extLst>
              <a:ext uri="{FF2B5EF4-FFF2-40B4-BE49-F238E27FC236}">
                <a16:creationId xmlns:a16="http://schemas.microsoft.com/office/drawing/2014/main" xmlns="" id="{162E799E-21A0-DC77-3730-DD87677BF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56" y="6178884"/>
            <a:ext cx="11340136" cy="3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Base campione: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Italia 387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casi;  Centro 96 casi.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Solo coloro che hanno acquistato prodotti/servizi illegali. La somma delle percentuali è diversa da 100,0 perché erano ammesse risposte multiple. </a:t>
            </a:r>
            <a:r>
              <a:rPr kumimoji="0" lang="it-IT" altLang="ja-JP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 dati sono riportati all’universo.</a:t>
            </a:r>
            <a:endParaRPr kumimoji="0" lang="it-IT" altLang="it-IT" sz="9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3B0896-395A-1E49-E9A3-607ADB22480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Cosa si acquista |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 capi di abbigliamento sono i prodotti illegali più acquistati pari</a:t>
            </a:r>
            <a:r>
              <a:rPr kumimoji="0" lang="it-IT" sz="2200" b="1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al 57,7</a:t>
            </a:r>
            <a:r>
              <a:rPr kumimoji="0" lang="it-IT" sz="22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%.</a:t>
            </a:r>
            <a:endParaRPr kumimoji="0" lang="it-IT" sz="2200" b="1" i="0" u="non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49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866E867E-87B7-4C14-BE0C-F62FB229B400}"/>
              </a:ext>
            </a:extLst>
          </p:cNvPr>
          <p:cNvSpPr/>
          <p:nvPr/>
        </p:nvSpPr>
        <p:spPr bwMode="auto">
          <a:xfrm>
            <a:off x="2135011" y="2462189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76371716-DCCA-8F2D-B727-3EF1DE350572}"/>
              </a:ext>
            </a:extLst>
          </p:cNvPr>
          <p:cNvSpPr/>
          <p:nvPr/>
        </p:nvSpPr>
        <p:spPr bwMode="auto">
          <a:xfrm>
            <a:off x="2135011" y="3086040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xmlns="" id="{6C61229C-8F58-8D62-801B-CCF606D1226E}"/>
              </a:ext>
            </a:extLst>
          </p:cNvPr>
          <p:cNvSpPr/>
          <p:nvPr/>
        </p:nvSpPr>
        <p:spPr bwMode="auto">
          <a:xfrm>
            <a:off x="2135011" y="3709891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0DF28C25-B4EC-D55B-0590-52A6DE7FC213}"/>
              </a:ext>
            </a:extLst>
          </p:cNvPr>
          <p:cNvSpPr/>
          <p:nvPr/>
        </p:nvSpPr>
        <p:spPr bwMode="auto">
          <a:xfrm>
            <a:off x="2135011" y="4333742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xmlns="" id="{EF856A3B-15B7-FC08-80C4-B951D3E8C338}"/>
              </a:ext>
            </a:extLst>
          </p:cNvPr>
          <p:cNvSpPr/>
          <p:nvPr/>
        </p:nvSpPr>
        <p:spPr bwMode="auto">
          <a:xfrm>
            <a:off x="2135011" y="4957593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="" id="{1FA5EA70-AE13-13E5-2A3B-5980EC55632D}"/>
              </a:ext>
            </a:extLst>
          </p:cNvPr>
          <p:cNvSpPr/>
          <p:nvPr/>
        </p:nvSpPr>
        <p:spPr bwMode="auto">
          <a:xfrm>
            <a:off x="2135011" y="5581444"/>
            <a:ext cx="7520378" cy="324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A94342C-EFBE-A078-10FD-2D30738A0848}"/>
              </a:ext>
            </a:extLst>
          </p:cNvPr>
          <p:cNvSpPr/>
          <p:nvPr/>
        </p:nvSpPr>
        <p:spPr bwMode="auto">
          <a:xfrm>
            <a:off x="8125157" y="1394333"/>
            <a:ext cx="3111593" cy="487633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939FFA7F-8287-3774-2957-DA3871E95767}"/>
              </a:ext>
            </a:extLst>
          </p:cNvPr>
          <p:cNvSpPr/>
          <p:nvPr/>
        </p:nvSpPr>
        <p:spPr>
          <a:xfrm>
            <a:off x="8105144" y="1647609"/>
            <a:ext cx="1528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..</a:t>
            </a:r>
            <a:r>
              <a:rPr lang="it-IT" sz="1100" i="1" dirty="0">
                <a:latin typeface="Century Gothic" panose="020B0502020202020204" pitchFamily="34" charset="0"/>
                <a:cs typeface="Calibri" panose="020F0502020204030204" pitchFamily="34" charset="0"/>
              </a:rPr>
              <a:t>DI CUI ACQUISTATI </a:t>
            </a:r>
          </a:p>
          <a:p>
            <a:pPr algn="ctr"/>
            <a:r>
              <a:rPr lang="it-IT" sz="1100" i="1" dirty="0">
                <a:latin typeface="Century Gothic" panose="020B0502020202020204" pitchFamily="34" charset="0"/>
                <a:cs typeface="Calibri" panose="020F0502020204030204" pitchFamily="34" charset="0"/>
              </a:rPr>
              <a:t>ONLINE</a:t>
            </a:r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xmlns="" id="{E727632D-F741-F61A-BB4B-371B6AF8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33619"/>
              </p:ext>
            </p:extLst>
          </p:nvPr>
        </p:nvGraphicFramePr>
        <p:xfrm>
          <a:off x="8416644" y="2140937"/>
          <a:ext cx="1077913" cy="4041973"/>
        </p:xfrm>
        <a:graphic>
          <a:graphicData uri="http://schemas.openxmlformats.org/drawingml/2006/table">
            <a:tbl>
              <a:tblPr/>
              <a:tblGrid>
                <a:gridCol w="1077913">
                  <a:extLst>
                    <a:ext uri="{9D8B030D-6E8A-4147-A177-3AD203B41FA5}">
                      <a16:colId xmlns:a16="http://schemas.microsoft.com/office/drawing/2014/main" xmlns="" val="750535480"/>
                    </a:ext>
                  </a:extLst>
                </a:gridCol>
              </a:tblGrid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59,2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0486733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913938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452485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701502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418850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915970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46,6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614080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5134406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219064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61,6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925475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53,3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4329107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539816"/>
                  </a:ext>
                </a:extLst>
              </a:tr>
              <a:tr h="3109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50,3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8459309"/>
                  </a:ext>
                </a:extLst>
              </a:tr>
            </a:tbl>
          </a:graphicData>
        </a:graphic>
      </p:graphicFrame>
      <p:sp>
        <p:nvSpPr>
          <p:cNvPr id="66" name="Rettangolo 65">
            <a:extLst>
              <a:ext uri="{FF2B5EF4-FFF2-40B4-BE49-F238E27FC236}">
                <a16:creationId xmlns:a16="http://schemas.microsoft.com/office/drawing/2014/main" xmlns="" id="{61B1862D-A337-FDAE-2D6B-0A407212D6D5}"/>
              </a:ext>
            </a:extLst>
          </p:cNvPr>
          <p:cNvSpPr/>
          <p:nvPr/>
        </p:nvSpPr>
        <p:spPr>
          <a:xfrm>
            <a:off x="2081806" y="2110293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Capi di abbigliamento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xmlns="" id="{DF2ECA2E-6A9A-2BAE-46CC-11525021D533}"/>
              </a:ext>
            </a:extLst>
          </p:cNvPr>
          <p:cNvSpPr/>
          <p:nvPr/>
        </p:nvSpPr>
        <p:spPr>
          <a:xfrm>
            <a:off x="2081806" y="3039888"/>
            <a:ext cx="3278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alimentari </a:t>
            </a:r>
            <a:r>
              <a:rPr lang="it-IT" b="0" dirty="0">
                <a:latin typeface="Century Gothic" panose="020B0502020202020204" pitchFamily="34" charset="0"/>
              </a:rPr>
              <a:t>(incluse bevande)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xmlns="" id="{C91C900B-C198-7866-B598-8C8D65CE41B0}"/>
              </a:ext>
            </a:extLst>
          </p:cNvPr>
          <p:cNvSpPr/>
          <p:nvPr/>
        </p:nvSpPr>
        <p:spPr>
          <a:xfrm>
            <a:off x="2081806" y="2730023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Scarpe / calzature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xmlns="" id="{27F60580-7DA5-718F-72F1-601528E0F1AC}"/>
              </a:ext>
            </a:extLst>
          </p:cNvPr>
          <p:cNvSpPr/>
          <p:nvPr/>
        </p:nvSpPr>
        <p:spPr>
          <a:xfrm>
            <a:off x="2081806" y="4589213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Giocattoli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xmlns="" id="{A6D860A0-A1CF-B287-FE04-F1FAF48C4720}"/>
              </a:ext>
            </a:extLst>
          </p:cNvPr>
          <p:cNvSpPr/>
          <p:nvPr/>
        </p:nvSpPr>
        <p:spPr>
          <a:xfrm>
            <a:off x="2081806" y="2420158"/>
            <a:ext cx="4576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di pelletteria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xmlns="" id="{E3FE6689-7654-6F58-185B-D606BD909E44}"/>
              </a:ext>
            </a:extLst>
          </p:cNvPr>
          <p:cNvSpPr/>
          <p:nvPr/>
        </p:nvSpPr>
        <p:spPr>
          <a:xfrm>
            <a:off x="2081806" y="3349753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Orologi / Gioielli / Occhiali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xmlns="" id="{F8E9A596-F2D0-142B-0EBE-39ABFEC15413}"/>
              </a:ext>
            </a:extLst>
          </p:cNvPr>
          <p:cNvSpPr/>
          <p:nvPr/>
        </p:nvSpPr>
        <p:spPr>
          <a:xfrm>
            <a:off x="2081806" y="3969483"/>
            <a:ext cx="4041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Farmaci / prodotti parafarmaceutici</a:t>
            </a: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xmlns="" id="{87461573-00AE-DFF5-6251-84AD840093B8}"/>
              </a:ext>
            </a:extLst>
          </p:cNvPr>
          <p:cNvSpPr/>
          <p:nvPr/>
        </p:nvSpPr>
        <p:spPr>
          <a:xfrm>
            <a:off x="2081806" y="4899078"/>
            <a:ext cx="4152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Profumi e prodotti cosmetici</a:t>
            </a: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xmlns="" id="{B97D2A4C-D4FD-AF4A-29AA-6FD80D4C06C1}"/>
              </a:ext>
            </a:extLst>
          </p:cNvPr>
          <p:cNvSpPr/>
          <p:nvPr/>
        </p:nvSpPr>
        <p:spPr>
          <a:xfrm>
            <a:off x="2081806" y="4279348"/>
            <a:ext cx="4805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Prodotti di elettronica ed elettrodomestici</a:t>
            </a:r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xmlns="" id="{3272B02D-A788-69ED-ADD4-B7F0E4C9C272}"/>
              </a:ext>
            </a:extLst>
          </p:cNvPr>
          <p:cNvSpPr/>
          <p:nvPr/>
        </p:nvSpPr>
        <p:spPr>
          <a:xfrm>
            <a:off x="2081806" y="5518808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Servizi alla persona </a:t>
            </a: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xmlns="" id="{32588646-57C2-39AA-FAFD-D9D3A3C45BA5}"/>
              </a:ext>
            </a:extLst>
          </p:cNvPr>
          <p:cNvSpPr/>
          <p:nvPr/>
        </p:nvSpPr>
        <p:spPr>
          <a:xfrm>
            <a:off x="2081806" y="5208943"/>
            <a:ext cx="2724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Biglietti piratati per eventi</a:t>
            </a:r>
            <a:endParaRPr lang="it-IT" sz="1400" b="0" dirty="0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xmlns="" id="{A14F13DF-2FD6-DAFA-307E-9955F6472CCB}"/>
              </a:ext>
            </a:extLst>
          </p:cNvPr>
          <p:cNvSpPr/>
          <p:nvPr/>
        </p:nvSpPr>
        <p:spPr>
          <a:xfrm>
            <a:off x="2081806" y="5828673"/>
            <a:ext cx="3278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Servizi turistici </a:t>
            </a:r>
            <a:r>
              <a:rPr lang="it-IT" b="0" dirty="0">
                <a:latin typeface="Century Gothic" panose="020B0502020202020204" pitchFamily="34" charset="0"/>
              </a:rPr>
              <a:t>(alloggio, ristorazione, trasporti)</a:t>
            </a:r>
            <a:endParaRPr lang="it-IT" b="0" dirty="0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xmlns="" id="{F5B83EF5-D452-D1BE-7340-FC2CB002783A}"/>
              </a:ext>
            </a:extLst>
          </p:cNvPr>
          <p:cNvSpPr/>
          <p:nvPr/>
        </p:nvSpPr>
        <p:spPr>
          <a:xfrm>
            <a:off x="2081806" y="3659618"/>
            <a:ext cx="5909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dirty="0">
                <a:latin typeface="Century Gothic" panose="020B0502020202020204" pitchFamily="34" charset="0"/>
              </a:rPr>
              <a:t>Intrattenimento</a:t>
            </a:r>
            <a:r>
              <a:rPr lang="it-IT" sz="1200" b="0" dirty="0">
                <a:latin typeface="Century Gothic" panose="020B0502020202020204" pitchFamily="34" charset="0"/>
              </a:rPr>
              <a:t> </a:t>
            </a:r>
            <a:r>
              <a:rPr lang="it-IT" b="0" dirty="0">
                <a:latin typeface="Century Gothic" panose="020B0502020202020204" pitchFamily="34" charset="0"/>
              </a:rPr>
              <a:t>(musica, film, abbonamenti tv, etc.)</a:t>
            </a:r>
          </a:p>
        </p:txBody>
      </p:sp>
      <p:pic>
        <p:nvPicPr>
          <p:cNvPr id="82" name="Elemento grafico 81">
            <a:extLst>
              <a:ext uri="{FF2B5EF4-FFF2-40B4-BE49-F238E27FC236}">
                <a16:creationId xmlns:a16="http://schemas.microsoft.com/office/drawing/2014/main" xmlns="" id="{51C7987F-8479-5EA9-0F27-DDFCE51FF8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994552">
            <a:off x="1188678" y="1667160"/>
            <a:ext cx="859228" cy="859228"/>
          </a:xfrm>
          <a:prstGeom prst="rect">
            <a:avLst/>
          </a:prstGeom>
        </p:spPr>
      </p:pic>
      <p:sp>
        <p:nvSpPr>
          <p:cNvPr id="84" name="Rettangolo 83">
            <a:extLst>
              <a:ext uri="{FF2B5EF4-FFF2-40B4-BE49-F238E27FC236}">
                <a16:creationId xmlns:a16="http://schemas.microsoft.com/office/drawing/2014/main" xmlns="" id="{18151E46-C3ED-7956-B0A4-686A9D96969B}"/>
              </a:ext>
            </a:extLst>
          </p:cNvPr>
          <p:cNvSpPr/>
          <p:nvPr/>
        </p:nvSpPr>
        <p:spPr>
          <a:xfrm>
            <a:off x="1424833" y="1670517"/>
            <a:ext cx="2724711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b="0" i="1" dirty="0">
                <a:latin typeface="Century Gothic" panose="020B0502020202020204" pitchFamily="34" charset="0"/>
              </a:rPr>
              <a:t>Valori percentuali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2135530-B484-5CCA-A0CE-8A5706E56A3C}"/>
              </a:ext>
            </a:extLst>
          </p:cNvPr>
          <p:cNvSpPr/>
          <p:nvPr/>
        </p:nvSpPr>
        <p:spPr>
          <a:xfrm>
            <a:off x="2051430" y="1856869"/>
            <a:ext cx="4204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400" kern="0" dirty="0">
                <a:solidFill>
                  <a:srgbClr val="FFA64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PRODOTTI/SERVIZI ILLEGALI ACQUISTATI</a:t>
            </a:r>
            <a:endParaRPr lang="it-IT" sz="1400" dirty="0">
              <a:solidFill>
                <a:srgbClr val="FFA64D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8B2D3198-51C3-9F66-0FED-9C077D113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31438"/>
              </p:ext>
            </p:extLst>
          </p:nvPr>
        </p:nvGraphicFramePr>
        <p:xfrm>
          <a:off x="6283087" y="2110294"/>
          <a:ext cx="1234789" cy="4094998"/>
        </p:xfrm>
        <a:graphic>
          <a:graphicData uri="http://schemas.openxmlformats.org/drawingml/2006/table">
            <a:tbl>
              <a:tblPr/>
              <a:tblGrid>
                <a:gridCol w="1234789">
                  <a:extLst>
                    <a:ext uri="{9D8B030D-6E8A-4147-A177-3AD203B41FA5}">
                      <a16:colId xmlns:a16="http://schemas.microsoft.com/office/drawing/2014/main" xmlns="" val="891027338"/>
                    </a:ext>
                  </a:extLst>
                </a:gridCol>
              </a:tblGrid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57,7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7809620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31,1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508104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22,5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04536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24,1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976130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24,7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328483"/>
                  </a:ext>
                </a:extLst>
              </a:tr>
              <a:tr h="2954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19,8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63520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12,3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764423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15,4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0475879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9,7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4825901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7,4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779775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11,7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7338831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5,5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041053"/>
                  </a:ext>
                </a:extLst>
              </a:tr>
              <a:tr h="3166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kern="1200" dirty="0">
                          <a:solidFill>
                            <a:srgbClr val="8ED97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6,2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965114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AE51793-F65C-52F9-6375-5915013CB998}"/>
              </a:ext>
            </a:extLst>
          </p:cNvPr>
          <p:cNvSpPr/>
          <p:nvPr/>
        </p:nvSpPr>
        <p:spPr>
          <a:xfrm>
            <a:off x="6185470" y="1789037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600" i="1" dirty="0">
                <a:solidFill>
                  <a:srgbClr val="8ED973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1965EEDF-0C9D-C7D8-2A32-7330D5C1A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56" y="6329805"/>
            <a:ext cx="113401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Base campione: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Italia 387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casi;  Centro 96 casi. </a:t>
            </a:r>
            <a:r>
              <a:rPr kumimoji="0" lang="it-IT" altLang="it-IT" sz="9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Solo coloro che hanno acquistato prodotti/servizi illegali. </a:t>
            </a:r>
            <a:r>
              <a:rPr kumimoji="0" lang="it-IT" altLang="ja-JP" sz="9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entury Gothic" panose="020B0502020202020204" pitchFamily="34" charset="0"/>
                <a:cs typeface="+mn-cs"/>
              </a:rPr>
              <a:t>I dati sono riportati all’universo.</a:t>
            </a:r>
            <a:endParaRPr kumimoji="0" lang="it-IT" altLang="it-IT" sz="9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xmlns="" id="{001DE5E7-DCD9-8CA4-D85E-A2EAEE54F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84653"/>
              </p:ext>
            </p:extLst>
          </p:nvPr>
        </p:nvGraphicFramePr>
        <p:xfrm>
          <a:off x="9945414" y="2117397"/>
          <a:ext cx="1041400" cy="406146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xmlns="" val="3023665129"/>
                    </a:ext>
                  </a:extLst>
                </a:gridCol>
              </a:tblGrid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8697433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+4,3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82549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506712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-6,4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6727457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-23,0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654094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046271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942718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749828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107818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70088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3258173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762655"/>
                  </a:ext>
                </a:extLst>
              </a:tr>
              <a:tr h="28707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445495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F41D24A-DC72-5291-25C4-6C9832D36917}"/>
              </a:ext>
            </a:extLst>
          </p:cNvPr>
          <p:cNvSpPr/>
          <p:nvPr/>
        </p:nvSpPr>
        <p:spPr>
          <a:xfrm>
            <a:off x="9569900" y="1647609"/>
            <a:ext cx="1959464" cy="408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100" i="1" dirty="0">
                <a:latin typeface="Century Gothic" panose="020B0502020202020204" pitchFamily="34" charset="0"/>
              </a:rPr>
              <a:t>SALDO ONLINE </a:t>
            </a:r>
          </a:p>
          <a:p>
            <a:pPr algn="ctr" fontAlgn="ctr"/>
            <a:r>
              <a:rPr lang="it-IT" sz="1100" i="1" dirty="0">
                <a:latin typeface="Century Gothic" panose="020B0502020202020204" pitchFamily="34" charset="0"/>
              </a:rPr>
              <a:t>CENTRO/ITALIA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256C8837-3960-35C0-B4E4-617294CA700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Cosa si acquista ONLINE |</a:t>
            </a:r>
            <a:r>
              <a:rPr lang="it-IT" sz="2200" dirty="0">
                <a:solidFill>
                  <a:srgbClr val="000000"/>
                </a:solidFill>
                <a:latin typeface="Century Gothic" panose="020B0502020202020204" pitchFamily="34" charset="0"/>
                <a:ea typeface="MS PGothic" charset="0"/>
                <a:cs typeface="Arial"/>
              </a:rPr>
              <a:t> Sono soprattutto i servizi di intrattenimento ad essere acquistati online. Seguono i prodotti di elettronica. 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40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F6DDA86F-A149-CFEE-8EC5-3B96E230C793}"/>
              </a:ext>
            </a:extLst>
          </p:cNvPr>
          <p:cNvSpPr/>
          <p:nvPr/>
        </p:nvSpPr>
        <p:spPr>
          <a:xfrm>
            <a:off x="334800" y="1442369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Secondo Lei perché si acquista un prodotto contraffatto/si utilizzano servizi da parte di soggetti non autorizzati/si scaricano illegalmente dal web prodotti piratati?</a:t>
            </a:r>
          </a:p>
        </p:txBody>
      </p:sp>
      <p:pic>
        <p:nvPicPr>
          <p:cNvPr id="46" name="Immagine 6" descr="format2">
            <a:extLst>
              <a:ext uri="{FF2B5EF4-FFF2-40B4-BE49-F238E27FC236}">
                <a16:creationId xmlns:a16="http://schemas.microsoft.com/office/drawing/2014/main" xmlns="" id="{B7E0E9AC-1646-45CD-A855-36A3E097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xmlns="" id="{B2F92CAE-BD01-BE15-21BC-BD205BAF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71904"/>
              </p:ext>
            </p:extLst>
          </p:nvPr>
        </p:nvGraphicFramePr>
        <p:xfrm>
          <a:off x="1105745" y="2416828"/>
          <a:ext cx="5138282" cy="3760240"/>
        </p:xfrm>
        <a:graphic>
          <a:graphicData uri="http://schemas.openxmlformats.org/drawingml/2006/table">
            <a:tbl>
              <a:tblPr/>
              <a:tblGrid>
                <a:gridCol w="5138282">
                  <a:extLst>
                    <a:ext uri="{9D8B030D-6E8A-4147-A177-3AD203B41FA5}">
                      <a16:colId xmlns:a16="http://schemas.microsoft.com/office/drawing/2014/main" xmlns="" val="4222913105"/>
                    </a:ext>
                  </a:extLst>
                </a:gridCol>
              </a:tblGrid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 pensa di fare un buon affare,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risparmiando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6323064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 pensa di fare una buona azione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aiutando una persona in difficoltà</a:t>
                      </a:r>
                    </a:p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(ossia il venditore abusivo)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8061122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Mancanza di informazioni sui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pericoli che si corrono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245643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L'articolo originale costa troppo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2926626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c'è una ragione particolare,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è un acquisto come un altro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1801815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 divertimento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3285204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(solo coloro che hanno acquistato su Internet) </a:t>
                      </a:r>
                    </a:p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Online si trova di tutto e con più facilità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5876357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(solo coloro che hanno acquistato su Internet) </a:t>
                      </a:r>
                    </a:p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Online si corre meno il rischio di incorrere in sanzioni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8657739"/>
                  </a:ext>
                </a:extLst>
              </a:tr>
            </a:tbl>
          </a:graphicData>
        </a:graphic>
      </p:graphicFrame>
      <p:sp>
        <p:nvSpPr>
          <p:cNvPr id="23" name="Text Box 49">
            <a:extLst>
              <a:ext uri="{FF2B5EF4-FFF2-40B4-BE49-F238E27FC236}">
                <a16:creationId xmlns:a16="http://schemas.microsoft.com/office/drawing/2014/main" xmlns="" id="{C30EF389-7F33-504E-C39F-88B2C7EE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406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xmlns="" id="{15873E12-C9F8-0788-5C3D-3520FC3C51AF}"/>
              </a:ext>
            </a:extLst>
          </p:cNvPr>
          <p:cNvGrpSpPr/>
          <p:nvPr/>
        </p:nvGrpSpPr>
        <p:grpSpPr>
          <a:xfrm>
            <a:off x="9681469" y="5053202"/>
            <a:ext cx="1785080" cy="933795"/>
            <a:chOff x="9834920" y="3011438"/>
            <a:chExt cx="1785080" cy="933795"/>
          </a:xfrm>
        </p:grpSpPr>
        <p:sp>
          <p:nvSpPr>
            <p:cNvPr id="30" name="Ovale 29">
              <a:extLst>
                <a:ext uri="{FF2B5EF4-FFF2-40B4-BE49-F238E27FC236}">
                  <a16:creationId xmlns:a16="http://schemas.microsoft.com/office/drawing/2014/main" xmlns="" id="{54A509A5-A4DA-6553-8B08-1919F9E35951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xmlns="" id="{AE8B4936-C460-6A47-B005-124978260853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A6D05369-A59A-2AE8-D9C0-B5539178574B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44CF0475-76ED-9CD5-F40F-59DA5A6BCCA1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xmlns="" id="{CC141064-BB4C-289D-7178-82E75A2C2E0E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sz="1000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sz="1000" b="0" i="1" dirty="0"/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xmlns="" id="{4FBDF551-7BA2-4A06-8703-93AA8F7A003F}"/>
              </a:ext>
            </a:extLst>
          </p:cNvPr>
          <p:cNvSpPr/>
          <p:nvPr/>
        </p:nvSpPr>
        <p:spPr>
          <a:xfrm>
            <a:off x="2084739" y="2151059"/>
            <a:ext cx="4204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altLang="it-IT" sz="1400" kern="0" dirty="0">
                <a:solidFill>
                  <a:srgbClr val="FFA64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RAGIONI DI ACQUISTO:</a:t>
            </a:r>
            <a:endParaRPr lang="it-IT" sz="1400" dirty="0">
              <a:solidFill>
                <a:srgbClr val="FFA64D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B623661F-6EFB-0F95-571A-4852724EB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08809"/>
              </p:ext>
            </p:extLst>
          </p:nvPr>
        </p:nvGraphicFramePr>
        <p:xfrm>
          <a:off x="6423983" y="2088699"/>
          <a:ext cx="5387017" cy="427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C9FF6FA-9766-2E1A-165D-58B2E0CA91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Perché si acquista illegale |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L'acquisto di prodotti/servizi illegali è soprattutto connesso a ragioni economiche «si pensa di fare un buon affare, risparmiando» (70,5%). D</a:t>
            </a:r>
            <a:r>
              <a:rPr kumimoji="0" lang="it-IT" sz="2200" b="1" i="0" u="non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ato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di poco inferiore a quello nazionale. </a:t>
            </a:r>
          </a:p>
        </p:txBody>
      </p:sp>
    </p:spTree>
    <p:extLst>
      <p:ext uri="{BB962C8B-B14F-4D97-AF65-F5344CB8AC3E}">
        <p14:creationId xmlns:p14="http://schemas.microsoft.com/office/powerpoint/2010/main" val="1164144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2DC4DC14-1FB1-40EA-B899-8A5197951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29640"/>
              </p:ext>
            </p:extLst>
          </p:nvPr>
        </p:nvGraphicFramePr>
        <p:xfrm>
          <a:off x="2001480" y="1423779"/>
          <a:ext cx="5866553" cy="419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Immagine 6" descr="format2">
            <a:extLst>
              <a:ext uri="{FF2B5EF4-FFF2-40B4-BE49-F238E27FC236}">
                <a16:creationId xmlns:a16="http://schemas.microsoft.com/office/drawing/2014/main" xmlns="" id="{A3B8949C-0190-4D0C-AD3D-CBEF850D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9862ADA-2979-B36C-1616-BE06DC426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73236"/>
              </p:ext>
            </p:extLst>
          </p:nvPr>
        </p:nvGraphicFramePr>
        <p:xfrm>
          <a:off x="2027762" y="5482991"/>
          <a:ext cx="5623595" cy="66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19">
                  <a:extLst>
                    <a:ext uri="{9D8B030D-6E8A-4147-A177-3AD203B41FA5}">
                      <a16:colId xmlns:a16="http://schemas.microsoft.com/office/drawing/2014/main" xmlns="" val="3184259971"/>
                    </a:ext>
                  </a:extLst>
                </a:gridCol>
                <a:gridCol w="1124719">
                  <a:extLst>
                    <a:ext uri="{9D8B030D-6E8A-4147-A177-3AD203B41FA5}">
                      <a16:colId xmlns:a16="http://schemas.microsoft.com/office/drawing/2014/main" xmlns="" val="1517046536"/>
                    </a:ext>
                  </a:extLst>
                </a:gridCol>
                <a:gridCol w="1124719">
                  <a:extLst>
                    <a:ext uri="{9D8B030D-6E8A-4147-A177-3AD203B41FA5}">
                      <a16:colId xmlns:a16="http://schemas.microsoft.com/office/drawing/2014/main" xmlns="" val="551768805"/>
                    </a:ext>
                  </a:extLst>
                </a:gridCol>
                <a:gridCol w="1124719">
                  <a:extLst>
                    <a:ext uri="{9D8B030D-6E8A-4147-A177-3AD203B41FA5}">
                      <a16:colId xmlns:a16="http://schemas.microsoft.com/office/drawing/2014/main" xmlns="" val="2626382908"/>
                    </a:ext>
                  </a:extLst>
                </a:gridCol>
                <a:gridCol w="1124719">
                  <a:extLst>
                    <a:ext uri="{9D8B030D-6E8A-4147-A177-3AD203B41FA5}">
                      <a16:colId xmlns:a16="http://schemas.microsoft.com/office/drawing/2014/main" xmlns="" val="3670015835"/>
                    </a:ext>
                  </a:extLst>
                </a:gridCol>
              </a:tblGrid>
              <a:tr h="66624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 nulla d’accordo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Poco d’accordo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Mediamente d’accordo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Abbastanza d’accordo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Molto d’accordo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91397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BDE2D46-E2AD-B809-7A67-C627AD68BBF0}"/>
              </a:ext>
            </a:extLst>
          </p:cNvPr>
          <p:cNvSpPr/>
          <p:nvPr/>
        </p:nvSpPr>
        <p:spPr bwMode="auto">
          <a:xfrm>
            <a:off x="4256409" y="2881729"/>
            <a:ext cx="5949773" cy="347938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AB93D795-CF6A-8EEA-E4F3-5A35D5F5C0E1}"/>
              </a:ext>
            </a:extLst>
          </p:cNvPr>
          <p:cNvSpPr/>
          <p:nvPr/>
        </p:nvSpPr>
        <p:spPr>
          <a:xfrm>
            <a:off x="334800" y="1772956"/>
            <a:ext cx="112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Quanto si dichiara d’accordo con la seguente affermazione: </a:t>
            </a:r>
            <a:r>
              <a:rPr lang="it-IT" sz="1800" b="0" i="1" dirty="0">
                <a:latin typeface="Century Gothic" panose="020B0502020202020204" pitchFamily="34" charset="0"/>
              </a:rPr>
              <a:t>“l’acquisto dei prodotti illegali (non originali, o comunque contraffatti) o l’utilizzo di servizi irregolari (abusivi) è piuttosto normale e per di più si rivela utile per coloro che sono in difficoltà economiche”?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4B87F12-BBCD-0471-217F-685159A7E1AA}"/>
              </a:ext>
            </a:extLst>
          </p:cNvPr>
          <p:cNvGrpSpPr/>
          <p:nvPr/>
        </p:nvGrpSpPr>
        <p:grpSpPr>
          <a:xfrm>
            <a:off x="8144567" y="5012184"/>
            <a:ext cx="1785080" cy="933795"/>
            <a:chOff x="9834920" y="3011438"/>
            <a:chExt cx="1785080" cy="933795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xmlns="" id="{41390A6F-1135-2A6B-01EE-E3C75AA7F7EA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xmlns="" id="{957FD424-ABDF-1147-C2C2-2ADD90ABEE06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A8CB787D-5437-9D4E-0AE8-0C5D7086BBD9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0CB5070D-8526-8C63-47A0-4CEC0077F192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188DB189-58BB-EB97-9B9D-DA3C0B12A50A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sz="1000" b="0" i="1" dirty="0"/>
            </a:p>
          </p:txBody>
        </p:sp>
      </p:grpSp>
      <p:sp>
        <p:nvSpPr>
          <p:cNvPr id="17" name="Text Box 49">
            <a:extLst>
              <a:ext uri="{FF2B5EF4-FFF2-40B4-BE49-F238E27FC236}">
                <a16:creationId xmlns:a16="http://schemas.microsoft.com/office/drawing/2014/main" xmlns="" id="{B6BFC9F3-48A5-9CB8-46F8-63CB5D4F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3645D16-F9C3-CC21-CB7F-6E93A6DB4AE3}"/>
              </a:ext>
            </a:extLst>
          </p:cNvPr>
          <p:cNvSpPr txBox="1"/>
          <p:nvPr/>
        </p:nvSpPr>
        <p:spPr>
          <a:xfrm>
            <a:off x="7785261" y="3357324"/>
            <a:ext cx="2405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AREA ACCORDO</a:t>
            </a:r>
            <a:endParaRPr kumimoji="0" lang="it-IT" sz="54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4CC51FAF-7834-024C-FD67-79F114AD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05584"/>
              </p:ext>
            </p:extLst>
          </p:nvPr>
        </p:nvGraphicFramePr>
        <p:xfrm>
          <a:off x="8199452" y="4218278"/>
          <a:ext cx="1675311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27">
                  <a:extLst>
                    <a:ext uri="{9D8B030D-6E8A-4147-A177-3AD203B41FA5}">
                      <a16:colId xmlns:a16="http://schemas.microsoft.com/office/drawing/2014/main" xmlns="" val="2721719074"/>
                    </a:ext>
                  </a:extLst>
                </a:gridCol>
                <a:gridCol w="585084">
                  <a:extLst>
                    <a:ext uri="{9D8B030D-6E8A-4147-A177-3AD203B41FA5}">
                      <a16:colId xmlns:a16="http://schemas.microsoft.com/office/drawing/2014/main" xmlns="" val="59053971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7267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72,7%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243875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673C9B92-7A90-6A88-338D-04E35C2CD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41775"/>
              </p:ext>
            </p:extLst>
          </p:nvPr>
        </p:nvGraphicFramePr>
        <p:xfrm>
          <a:off x="1934391" y="3028950"/>
          <a:ext cx="5800070" cy="292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F1C0FD-D0A6-532C-A838-6F27DCCCA4CD}"/>
              </a:ext>
            </a:extLst>
          </p:cNvPr>
          <p:cNvSpPr txBox="1">
            <a:spLocks/>
          </p:cNvSpPr>
          <p:nvPr/>
        </p:nvSpPr>
        <p:spPr>
          <a:xfrm>
            <a:off x="334800" y="248643"/>
            <a:ext cx="1180987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Difficoltà economiche e acquisti illegali | </a:t>
            </a:r>
            <a:r>
              <a:rPr kumimoji="0" lang="it-IT" sz="220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Per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i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l 72,7% dei consumatori del Centro l’acquisto di prodotti/servizi illegali è piuttosto normale ed è utile per chi è in difficoltà economiche. Il dato è di inferiore a quello registrato a livello nazionale (74,4%).</a:t>
            </a:r>
          </a:p>
        </p:txBody>
      </p:sp>
    </p:spTree>
    <p:extLst>
      <p:ext uri="{BB962C8B-B14F-4D97-AF65-F5344CB8AC3E}">
        <p14:creationId xmlns:p14="http://schemas.microsoft.com/office/powerpoint/2010/main" val="135322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CF7A596-878C-4DBF-9F19-0B70031384F6}"/>
              </a:ext>
            </a:extLst>
          </p:cNvPr>
          <p:cNvSpPr/>
          <p:nvPr/>
        </p:nvSpPr>
        <p:spPr>
          <a:xfrm>
            <a:off x="335360" y="1513460"/>
            <a:ext cx="11527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Indipendentemente dal fatto che Lei abbia mai acquistato un prodotto contraffatto o usufruito di un servizio offerto in modo irregolare, a Suo avviso comportandosi in questo modo si acquista in modo consapevole? </a:t>
            </a:r>
          </a:p>
        </p:txBody>
      </p:sp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E79448A4-9240-479F-B2D4-FFCF952D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0F9CDC1D-229A-7171-5F90-3104BE14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93790"/>
              </p:ext>
            </p:extLst>
          </p:nvPr>
        </p:nvGraphicFramePr>
        <p:xfrm>
          <a:off x="1887491" y="5545654"/>
          <a:ext cx="8179716" cy="5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572">
                  <a:extLst>
                    <a:ext uri="{9D8B030D-6E8A-4147-A177-3AD203B41FA5}">
                      <a16:colId xmlns:a16="http://schemas.microsoft.com/office/drawing/2014/main" xmlns="" val="3184259971"/>
                    </a:ext>
                  </a:extLst>
                </a:gridCol>
                <a:gridCol w="2726572">
                  <a:extLst>
                    <a:ext uri="{9D8B030D-6E8A-4147-A177-3AD203B41FA5}">
                      <a16:colId xmlns:a16="http://schemas.microsoft.com/office/drawing/2014/main" xmlns="" val="1517046536"/>
                    </a:ext>
                  </a:extLst>
                </a:gridCol>
                <a:gridCol w="2726572">
                  <a:extLst>
                    <a:ext uri="{9D8B030D-6E8A-4147-A177-3AD203B41FA5}">
                      <a16:colId xmlns:a16="http://schemas.microsoft.com/office/drawing/2014/main" xmlns="" val="551768805"/>
                    </a:ext>
                  </a:extLst>
                </a:gridCol>
              </a:tblGrid>
              <a:tr h="5847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Certamente sì,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ogni caso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 corrono dei rischi,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bisogna essere abili nell’acquisto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No,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si acquista in modo consapevole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91397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6DEBE46F-C14E-C635-D37C-852C8E9FB7CB}"/>
              </a:ext>
            </a:extLst>
          </p:cNvPr>
          <p:cNvSpPr txBox="1"/>
          <p:nvPr/>
        </p:nvSpPr>
        <p:spPr>
          <a:xfrm>
            <a:off x="2662939" y="2634073"/>
            <a:ext cx="3818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SI ACQUISTA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IN MODO CONSAPEVOLE</a:t>
            </a:r>
            <a:endParaRPr kumimoji="0" lang="it-IT" sz="40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461E5196-6329-A4C3-5888-7A8C96130064}"/>
              </a:ext>
            </a:extLst>
          </p:cNvPr>
          <p:cNvSpPr/>
          <p:nvPr/>
        </p:nvSpPr>
        <p:spPr bwMode="auto">
          <a:xfrm>
            <a:off x="1805303" y="2561078"/>
            <a:ext cx="5574551" cy="37553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BE839A6E-1CA2-10A9-F5E2-A4A438665065}"/>
              </a:ext>
            </a:extLst>
          </p:cNvPr>
          <p:cNvGrpSpPr/>
          <p:nvPr/>
        </p:nvGrpSpPr>
        <p:grpSpPr>
          <a:xfrm>
            <a:off x="8084027" y="2512827"/>
            <a:ext cx="1785080" cy="933795"/>
            <a:chOff x="9834920" y="3011438"/>
            <a:chExt cx="1785080" cy="933795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4C543A25-63FD-DEDA-B8DB-A603BDCFDCAB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xmlns="" id="{11FBA240-3F21-C18A-B4D5-C7B33F7C647A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A384E125-13CE-05CD-1A93-3923A3D85A8C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AD1BA3DF-3AFE-187E-6BD4-433F96E2FF88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1083B5DF-01D5-88FC-9B52-8715F651708F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sz="1000" b="0" i="1" dirty="0"/>
            </a:p>
          </p:txBody>
        </p:sp>
      </p:grpSp>
      <p:sp>
        <p:nvSpPr>
          <p:cNvPr id="23" name="Text Box 49">
            <a:extLst>
              <a:ext uri="{FF2B5EF4-FFF2-40B4-BE49-F238E27FC236}">
                <a16:creationId xmlns:a16="http://schemas.microsoft.com/office/drawing/2014/main" xmlns="" id="{48C030F9-7247-13ED-8EBB-89C96156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4F22515B-760F-69C3-3ECC-275108D29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92665"/>
              </p:ext>
            </p:extLst>
          </p:nvPr>
        </p:nvGraphicFramePr>
        <p:xfrm>
          <a:off x="2896935" y="3341959"/>
          <a:ext cx="339733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852">
                  <a:extLst>
                    <a:ext uri="{9D8B030D-6E8A-4147-A177-3AD203B41FA5}">
                      <a16:colId xmlns:a16="http://schemas.microsoft.com/office/drawing/2014/main" xmlns="" val="2721719074"/>
                    </a:ext>
                  </a:extLst>
                </a:gridCol>
                <a:gridCol w="1186481">
                  <a:extLst>
                    <a:ext uri="{9D8B030D-6E8A-4147-A177-3AD203B41FA5}">
                      <a16:colId xmlns:a16="http://schemas.microsoft.com/office/drawing/2014/main" xmlns="" val="590539716"/>
                    </a:ext>
                  </a:extLst>
                </a:gridCol>
              </a:tblGrid>
              <a:tr h="213988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68,1%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726787"/>
                  </a:ext>
                </a:extLst>
              </a:tr>
              <a:tr h="213988"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68,0%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243875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E3822EF3-F7A9-63DB-856F-E07D4A069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44790"/>
              </p:ext>
            </p:extLst>
          </p:nvPr>
        </p:nvGraphicFramePr>
        <p:xfrm>
          <a:off x="1887491" y="3968406"/>
          <a:ext cx="8349852" cy="157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498CC1-D600-4883-D142-1F96F6D20E0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L’acquisto illegale e consapevolezza |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In linea con il dato nazionale la quota di coloro che ritengono che l’acquisto illegale sia effettuato in modo consapevole (68,0% vs 68,1%). </a:t>
            </a:r>
          </a:p>
        </p:txBody>
      </p:sp>
    </p:spTree>
    <p:extLst>
      <p:ext uri="{BB962C8B-B14F-4D97-AF65-F5344CB8AC3E}">
        <p14:creationId xmlns:p14="http://schemas.microsoft.com/office/powerpoint/2010/main" val="2048915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A6B2ECB-705D-A090-3DC9-B1110B04FD03}"/>
              </a:ext>
            </a:extLst>
          </p:cNvPr>
          <p:cNvSpPr/>
          <p:nvPr/>
        </p:nvSpPr>
        <p:spPr>
          <a:xfrm>
            <a:off x="335360" y="1318151"/>
            <a:ext cx="11527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Indipendentemente dal fatto che Lei abbia mai acquistato un prodotto contraffatto o usufruito di un servizio offerto in modo irregolare, a Suo avviso comportandosi in questo modo si acquista in modo consapevole?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C2909DF4-B83B-EB36-2594-14DE1D9763A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L’acquisto illegale è fatto in modo consapevole?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A1D0890-0DF9-4FB1-FCBE-0F365FE2CD52}"/>
              </a:ext>
            </a:extLst>
          </p:cNvPr>
          <p:cNvSpPr/>
          <p:nvPr/>
        </p:nvSpPr>
        <p:spPr bwMode="auto">
          <a:xfrm>
            <a:off x="5814873" y="3019411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ADAE2EC5-8778-DEBE-A1E0-E16C99464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74956"/>
              </p:ext>
            </p:extLst>
          </p:nvPr>
        </p:nvGraphicFramePr>
        <p:xfrm>
          <a:off x="988240" y="3397791"/>
          <a:ext cx="9682717" cy="2408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52267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Certamente sì in ogni caso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230096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 corrono dei rischi, bisogna essere abili nell’acquisto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32,7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005648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No, non si acquista in modo consapevole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29,0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68415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F2E8A80-65EA-F418-8583-BDA0682522D6}"/>
              </a:ext>
            </a:extLst>
          </p:cNvPr>
          <p:cNvSpPr txBox="1"/>
          <p:nvPr/>
        </p:nvSpPr>
        <p:spPr>
          <a:xfrm>
            <a:off x="8785487" y="2723255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361B0419-34B5-173C-7877-89C159E1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12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C6FEF1E6-0C0F-CEE3-BAA3-F0836E1932E7}"/>
              </a:ext>
            </a:extLst>
          </p:cNvPr>
          <p:cNvSpPr/>
          <p:nvPr/>
        </p:nvSpPr>
        <p:spPr bwMode="auto">
          <a:xfrm>
            <a:off x="731820" y="3092153"/>
            <a:ext cx="10621133" cy="2414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202C9E-E622-46D6-A603-F4F0A7F6276B}"/>
              </a:ext>
            </a:extLst>
          </p:cNvPr>
          <p:cNvSpPr/>
          <p:nvPr/>
        </p:nvSpPr>
        <p:spPr>
          <a:xfrm>
            <a:off x="395288" y="1761965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Secondo lei sui canali di vendita online è più facile rispetto ai canali di vendita tradizionali cadere nella trappola dell’acquisto di merci contraffatte senza accorgersene? </a:t>
            </a:r>
          </a:p>
        </p:txBody>
      </p:sp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xmlns="" id="{F7B612B4-F971-31FA-73D5-FFC740BCB443}"/>
              </a:ext>
            </a:extLst>
          </p:cNvPr>
          <p:cNvSpPr/>
          <p:nvPr/>
        </p:nvSpPr>
        <p:spPr bwMode="auto">
          <a:xfrm>
            <a:off x="3734194" y="2918886"/>
            <a:ext cx="2308193" cy="422633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E7603458-685E-ECC6-44A9-7606CB5765F8}"/>
              </a:ext>
            </a:extLst>
          </p:cNvPr>
          <p:cNvSpPr/>
          <p:nvPr/>
        </p:nvSpPr>
        <p:spPr bwMode="auto">
          <a:xfrm>
            <a:off x="8209251" y="2918886"/>
            <a:ext cx="2308193" cy="422633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BE218D50-AD12-5C2E-D780-1BCFA556AB4D}"/>
              </a:ext>
            </a:extLst>
          </p:cNvPr>
          <p:cNvSpPr txBox="1"/>
          <p:nvPr/>
        </p:nvSpPr>
        <p:spPr>
          <a:xfrm>
            <a:off x="2150354" y="5604301"/>
            <a:ext cx="1785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Valori percentuali</a:t>
            </a:r>
            <a:endParaRPr lang="it-IT" sz="1000" b="0" i="1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xmlns="" id="{C751FA63-5812-E359-8029-B210714BB585}"/>
              </a:ext>
            </a:extLst>
          </p:cNvPr>
          <p:cNvGrpSpPr/>
          <p:nvPr/>
        </p:nvGrpSpPr>
        <p:grpSpPr>
          <a:xfrm>
            <a:off x="3935434" y="5581152"/>
            <a:ext cx="8352540" cy="261676"/>
            <a:chOff x="715668" y="5900512"/>
            <a:chExt cx="8352540" cy="261676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9A497D3E-AC73-6E41-847C-4ED27E057A9A}"/>
                </a:ext>
              </a:extLst>
            </p:cNvPr>
            <p:cNvSpPr/>
            <p:nvPr/>
          </p:nvSpPr>
          <p:spPr bwMode="auto">
            <a:xfrm>
              <a:off x="715668" y="5900512"/>
              <a:ext cx="252000" cy="252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xmlns="" id="{EBE92E16-3484-742B-1178-81233A64DE3A}"/>
                </a:ext>
              </a:extLst>
            </p:cNvPr>
            <p:cNvSpPr/>
            <p:nvPr/>
          </p:nvSpPr>
          <p:spPr bwMode="auto">
            <a:xfrm>
              <a:off x="5075387" y="5910128"/>
              <a:ext cx="252000" cy="252000"/>
            </a:xfrm>
            <a:prstGeom prst="ellipse">
              <a:avLst/>
            </a:prstGeom>
            <a:solidFill>
              <a:srgbClr val="3B7D2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C14FFB98-48F8-D47A-EDC6-95E5625B8535}"/>
                </a:ext>
              </a:extLst>
            </p:cNvPr>
            <p:cNvSpPr txBox="1"/>
            <p:nvPr/>
          </p:nvSpPr>
          <p:spPr>
            <a:xfrm>
              <a:off x="967668" y="5922643"/>
              <a:ext cx="4270157" cy="229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Sì, online è più facile cadere nella trappola dell'acquisto inconsapevole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871B551F-B5B4-EDAD-E2E3-540C87E260E3}"/>
                </a:ext>
              </a:extLst>
            </p:cNvPr>
            <p:cNvSpPr txBox="1"/>
            <p:nvPr/>
          </p:nvSpPr>
          <p:spPr>
            <a:xfrm>
              <a:off x="5365909" y="5931356"/>
              <a:ext cx="18942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No, non noto differenze </a:t>
              </a: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xmlns="" id="{655FC043-B951-7981-B7F6-A247A7338BFA}"/>
                </a:ext>
              </a:extLst>
            </p:cNvPr>
            <p:cNvSpPr/>
            <p:nvPr/>
          </p:nvSpPr>
          <p:spPr bwMode="auto">
            <a:xfrm>
              <a:off x="6883421" y="5901415"/>
              <a:ext cx="252000" cy="252000"/>
            </a:xfrm>
            <a:prstGeom prst="ellipse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6045302B-ED62-195D-F869-163899EFB394}"/>
                </a:ext>
              </a:extLst>
            </p:cNvPr>
            <p:cNvSpPr txBox="1"/>
            <p:nvPr/>
          </p:nvSpPr>
          <p:spPr>
            <a:xfrm>
              <a:off x="7173943" y="5922643"/>
              <a:ext cx="18942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No, non saprei</a:t>
              </a:r>
            </a:p>
          </p:txBody>
        </p:sp>
      </p:grp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xmlns="" id="{253B91AE-438A-9023-AD7E-88AF4F952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670668"/>
              </p:ext>
            </p:extLst>
          </p:nvPr>
        </p:nvGraphicFramePr>
        <p:xfrm>
          <a:off x="2622889" y="3076236"/>
          <a:ext cx="4492920" cy="26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BC6E8743-D858-4D80-B116-CBA5A023EF20}"/>
              </a:ext>
            </a:extLst>
          </p:cNvPr>
          <p:cNvSpPr txBox="1"/>
          <p:nvPr/>
        </p:nvSpPr>
        <p:spPr>
          <a:xfrm>
            <a:off x="745448" y="3278217"/>
            <a:ext cx="24330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Sui canali di vendita online è più facile rispetto ai canali di vendita tradizionali cadere nella trappola </a:t>
            </a:r>
            <a:r>
              <a:rPr kumimoji="0" lang="it-IT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dell’acquisto di merci contraffatte senza accorgersene?</a:t>
            </a:r>
            <a:endParaRPr lang="it-IT" sz="700" i="1" dirty="0"/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xmlns="" id="{A4D69E77-51B6-22BE-DB53-C4AA81ED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253B91AE-438A-9023-AD7E-88AF4F952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045931"/>
              </p:ext>
            </p:extLst>
          </p:nvPr>
        </p:nvGraphicFramePr>
        <p:xfrm>
          <a:off x="7727949" y="3066752"/>
          <a:ext cx="3484311" cy="267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F09470C-3706-ABC0-7E82-13113320680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Contraffazione online vs contraffazione sui canali di vendita tradizionali |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Il 67,0% dei consumatori ritiene che sui canali di vendita online sia più facile cadere nella trappola dell’acquisto di merci contraffatte senza accorgersene. Il valore è in linea al</a:t>
            </a:r>
            <a:r>
              <a:rPr kumimoji="0" lang="it-IT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dato nazionale.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rafico 39">
            <a:extLst>
              <a:ext uri="{FF2B5EF4-FFF2-40B4-BE49-F238E27FC236}">
                <a16:creationId xmlns:a16="http://schemas.microsoft.com/office/drawing/2014/main" xmlns="" id="{E54B99A8-01D2-A77E-CE28-ED28577CC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93662"/>
              </p:ext>
            </p:extLst>
          </p:nvPr>
        </p:nvGraphicFramePr>
        <p:xfrm>
          <a:off x="1271833" y="3256236"/>
          <a:ext cx="4119666" cy="203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Grafico 40">
            <a:extLst>
              <a:ext uri="{FF2B5EF4-FFF2-40B4-BE49-F238E27FC236}">
                <a16:creationId xmlns:a16="http://schemas.microsoft.com/office/drawing/2014/main" xmlns="" id="{04980D3D-648D-DE2C-82E0-65812FE05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379873"/>
              </p:ext>
            </p:extLst>
          </p:nvPr>
        </p:nvGraphicFramePr>
        <p:xfrm>
          <a:off x="5841508" y="3256236"/>
          <a:ext cx="4119666" cy="203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202C9E-E622-46D6-A603-F4F0A7F6276B}"/>
              </a:ext>
            </a:extLst>
          </p:cNvPr>
          <p:cNvSpPr/>
          <p:nvPr/>
        </p:nvSpPr>
        <p:spPr>
          <a:xfrm>
            <a:off x="395288" y="1761965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Personalmente le è mai capitato di acquistare online prodotti che riproducevano le caratteristiche del bene originale per poi accorgersi dopo averli acquistati che erano contraffatti? </a:t>
            </a:r>
          </a:p>
        </p:txBody>
      </p:sp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B68CEA35-78E7-11AD-6D36-76A9AB902D33}"/>
              </a:ext>
            </a:extLst>
          </p:cNvPr>
          <p:cNvSpPr txBox="1"/>
          <p:nvPr/>
        </p:nvSpPr>
        <p:spPr>
          <a:xfrm>
            <a:off x="2672177" y="3959075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21</a:t>
            </a:r>
            <a:r>
              <a:rPr lang="it-IT" sz="32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,</a:t>
            </a:r>
            <a:r>
              <a:rPr lang="it-IT" sz="24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5%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7130F806-F41F-3A2A-4FD7-42EEE048A70F}"/>
              </a:ext>
            </a:extLst>
          </p:cNvPr>
          <p:cNvSpPr/>
          <p:nvPr/>
        </p:nvSpPr>
        <p:spPr>
          <a:xfrm>
            <a:off x="4564834" y="3877762"/>
            <a:ext cx="207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RISCHI 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CONTRAFFAZIONE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ONLINE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323746BD-F6C5-854A-D03B-F3219D245C99}"/>
              </a:ext>
            </a:extLst>
          </p:cNvPr>
          <p:cNvCxnSpPr/>
          <p:nvPr/>
        </p:nvCxnSpPr>
        <p:spPr bwMode="auto">
          <a:xfrm>
            <a:off x="4765897" y="4767766"/>
            <a:ext cx="147210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xmlns="" id="{18044D4E-7956-6DE1-E334-F90390901E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14768" y="3774480"/>
            <a:ext cx="1387365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D593B030-010C-D822-EACA-F5C9931D3CD5}"/>
              </a:ext>
            </a:extLst>
          </p:cNvPr>
          <p:cNvSpPr txBox="1"/>
          <p:nvPr/>
        </p:nvSpPr>
        <p:spPr>
          <a:xfrm>
            <a:off x="7228006" y="3959075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20</a:t>
            </a:r>
            <a:r>
              <a:rPr lang="it-IT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,</a:t>
            </a:r>
            <a:r>
              <a:rPr lang="it-IT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6</a:t>
            </a:r>
            <a:r>
              <a:rPr lang="it-IT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xmlns="" id="{6E03FA18-8B64-4F70-BDAD-004C5A59F18A}"/>
              </a:ext>
            </a:extLst>
          </p:cNvPr>
          <p:cNvSpPr/>
          <p:nvPr/>
        </p:nvSpPr>
        <p:spPr bwMode="auto">
          <a:xfrm>
            <a:off x="2230827" y="2836845"/>
            <a:ext cx="2308193" cy="422633"/>
          </a:xfrm>
          <a:prstGeom prst="roundRect">
            <a:avLst/>
          </a:prstGeom>
          <a:solidFill>
            <a:srgbClr val="156082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xmlns="" id="{6ED75F2E-5957-EBFE-7983-9F0F8872F187}"/>
              </a:ext>
            </a:extLst>
          </p:cNvPr>
          <p:cNvSpPr/>
          <p:nvPr/>
        </p:nvSpPr>
        <p:spPr bwMode="auto">
          <a:xfrm>
            <a:off x="6705884" y="2836845"/>
            <a:ext cx="2308193" cy="422633"/>
          </a:xfrm>
          <a:prstGeom prst="roundRect">
            <a:avLst/>
          </a:prstGeom>
          <a:solidFill>
            <a:srgbClr val="4EA7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xmlns="" id="{27D67F85-412E-7D05-A7CF-B501EAA0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1852CC6D-D3D5-3872-4198-9F09A4BFD55A}"/>
              </a:ext>
            </a:extLst>
          </p:cNvPr>
          <p:cNvSpPr txBox="1"/>
          <p:nvPr/>
        </p:nvSpPr>
        <p:spPr>
          <a:xfrm>
            <a:off x="1846555" y="5243540"/>
            <a:ext cx="7794595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«Sì, mi è capitato di acquistare online prodotti che riproducevano le caratteristiche del bene originale per poi accorgermi dopo averli acquistati che erano contraffatti»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53D4F185-C48B-C1A4-6160-F6776FD6D4CC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fenomeno della contraffazione online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 20,6% degli intervistati è capitato di acquistare online prodotti contraffatti nella convinzione che fossero originali. Percentuale leggermente più bassa di quella nazionale.</a:t>
            </a:r>
          </a:p>
        </p:txBody>
      </p:sp>
    </p:spTree>
    <p:extLst>
      <p:ext uri="{BB962C8B-B14F-4D97-AF65-F5344CB8AC3E}">
        <p14:creationId xmlns:p14="http://schemas.microsoft.com/office/powerpoint/2010/main" val="2932329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31091F9-AEF2-5C89-1416-BCB3B5D72F29}"/>
              </a:ext>
            </a:extLst>
          </p:cNvPr>
          <p:cNvSpPr/>
          <p:nvPr/>
        </p:nvSpPr>
        <p:spPr>
          <a:xfrm>
            <a:off x="395288" y="1761965"/>
            <a:ext cx="1124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Personalmente le è mai capitato di acquistare online prodotti che riproducevano le caratteristiche del bene originale per poi accorgersi dopo averli acquistati che erano contraffatti?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14BE31-BC70-5033-2824-DBB03458BD2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74799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fenomeno della contraffazione online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3AC22BF-37B9-8895-A6F8-3A0833367C72}"/>
              </a:ext>
            </a:extLst>
          </p:cNvPr>
          <p:cNvSpPr/>
          <p:nvPr/>
        </p:nvSpPr>
        <p:spPr bwMode="auto">
          <a:xfrm>
            <a:off x="6001304" y="2992926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EF03B1DD-7E5D-E4B7-E088-BA9A0837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41085"/>
              </p:ext>
            </p:extLst>
          </p:nvPr>
        </p:nvGraphicFramePr>
        <p:xfrm>
          <a:off x="1174671" y="3371306"/>
          <a:ext cx="9682717" cy="1779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52267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algn="r" fontAlgn="t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SI, MI è CAPITATO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68415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No, NON MI è CAPITATO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60404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334EB89-583D-C40D-0367-04A2F30560FC}"/>
              </a:ext>
            </a:extLst>
          </p:cNvPr>
          <p:cNvSpPr txBox="1"/>
          <p:nvPr/>
        </p:nvSpPr>
        <p:spPr>
          <a:xfrm>
            <a:off x="8971918" y="2696770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E574066-532E-31A3-6A25-81A29FFA99F9}"/>
              </a:ext>
            </a:extLst>
          </p:cNvPr>
          <p:cNvSpPr/>
          <p:nvPr/>
        </p:nvSpPr>
        <p:spPr bwMode="auto">
          <a:xfrm>
            <a:off x="1174666" y="3910174"/>
            <a:ext cx="9682717" cy="5847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97232BE6-C307-5267-CB26-7E75598D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55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C55A9D0E-2807-C550-8857-8B53A8F79202}"/>
              </a:ext>
            </a:extLst>
          </p:cNvPr>
          <p:cNvSpPr/>
          <p:nvPr/>
        </p:nvSpPr>
        <p:spPr bwMode="auto">
          <a:xfrm>
            <a:off x="568170" y="3253156"/>
            <a:ext cx="2112115" cy="79911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202C9E-E622-46D6-A603-F4F0A7F6276B}"/>
              </a:ext>
            </a:extLst>
          </p:cNvPr>
          <p:cNvSpPr/>
          <p:nvPr/>
        </p:nvSpPr>
        <p:spPr>
          <a:xfrm>
            <a:off x="395288" y="1966151"/>
            <a:ext cx="1124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In che misura lei è d’accordo che le piattaforme di commercio elettronico debbano essere considerati direttamente responsabili – e quindi sanzionabili - della vendita di prodotti contraffatti effettuata da terzi per il loro tramite? </a:t>
            </a:r>
          </a:p>
        </p:txBody>
      </p:sp>
      <p:pic>
        <p:nvPicPr>
          <p:cNvPr id="19" name="Immagine 6" descr="format2">
            <a:extLst>
              <a:ext uri="{FF2B5EF4-FFF2-40B4-BE49-F238E27FC236}">
                <a16:creationId xmlns:a16="http://schemas.microsoft.com/office/drawing/2014/main" xmlns="" id="{D10C96B2-D79C-40F4-AC44-2101C2F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xmlns="" id="{834EEEFD-5783-B06E-2D2F-C3CF7110C932}"/>
              </a:ext>
            </a:extLst>
          </p:cNvPr>
          <p:cNvCxnSpPr>
            <a:cxnSpLocks/>
          </p:cNvCxnSpPr>
          <p:nvPr/>
        </p:nvCxnSpPr>
        <p:spPr bwMode="auto">
          <a:xfrm>
            <a:off x="11001480" y="3982583"/>
            <a:ext cx="0" cy="225231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0D5DE7BC-3E9F-03DD-4034-6C8958C3A628}"/>
              </a:ext>
            </a:extLst>
          </p:cNvPr>
          <p:cNvGrpSpPr/>
          <p:nvPr/>
        </p:nvGrpSpPr>
        <p:grpSpPr>
          <a:xfrm>
            <a:off x="2204608" y="5373079"/>
            <a:ext cx="8262424" cy="675891"/>
            <a:chOff x="1647512" y="5287942"/>
            <a:chExt cx="8262424" cy="675891"/>
          </a:xfrm>
        </p:grpSpPr>
        <p:sp>
          <p:nvSpPr>
            <p:cNvPr id="7" name="Text Box 49">
              <a:extLst>
                <a:ext uri="{FF2B5EF4-FFF2-40B4-BE49-F238E27FC236}">
                  <a16:creationId xmlns:a16="http://schemas.microsoft.com/office/drawing/2014/main" xmlns="" id="{680A0F58-EE19-284D-D71B-8E2F7195B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512" y="5287942"/>
              <a:ext cx="2112115" cy="6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DEL TUTTO </a:t>
              </a:r>
            </a:p>
            <a:p>
              <a:pPr algn="ctr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favorevoli</a:t>
              </a:r>
            </a:p>
          </p:txBody>
        </p:sp>
        <p:sp>
          <p:nvSpPr>
            <p:cNvPr id="8" name="Text Box 49">
              <a:extLst>
                <a:ext uri="{FF2B5EF4-FFF2-40B4-BE49-F238E27FC236}">
                  <a16:creationId xmlns:a16="http://schemas.microsoft.com/office/drawing/2014/main" xmlns="" id="{239972F1-242F-C8E9-4546-46D057F67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381" y="5287942"/>
              <a:ext cx="2112115" cy="6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ABBASTANZA favorevoli</a:t>
              </a:r>
            </a:p>
          </p:txBody>
        </p:sp>
        <p:sp>
          <p:nvSpPr>
            <p:cNvPr id="9" name="Text Box 49">
              <a:extLst>
                <a:ext uri="{FF2B5EF4-FFF2-40B4-BE49-F238E27FC236}">
                  <a16:creationId xmlns:a16="http://schemas.microsoft.com/office/drawing/2014/main" xmlns="" id="{752E7CDA-1A0C-513D-ED5B-503B39E8A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294" y="5287942"/>
              <a:ext cx="2112115" cy="6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PIUTTOSTO contrari</a:t>
              </a:r>
            </a:p>
          </p:txBody>
        </p:sp>
        <p:sp>
          <p:nvSpPr>
            <p:cNvPr id="10" name="Text Box 49">
              <a:extLst>
                <a:ext uri="{FF2B5EF4-FFF2-40B4-BE49-F238E27FC236}">
                  <a16:creationId xmlns:a16="http://schemas.microsoft.com/office/drawing/2014/main" xmlns="" id="{2E1136FD-2A0F-9A2F-7DE3-0F0572951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821" y="5287942"/>
              <a:ext cx="2112115" cy="6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it-IT" altLang="it-IT" sz="18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DEL TUTTO contrari</a:t>
              </a:r>
            </a:p>
          </p:txBody>
        </p: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EE9A5705-E045-F918-5811-6D63C59B89A8}"/>
              </a:ext>
            </a:extLst>
          </p:cNvPr>
          <p:cNvCxnSpPr/>
          <p:nvPr/>
        </p:nvCxnSpPr>
        <p:spPr bwMode="auto">
          <a:xfrm flipH="1">
            <a:off x="1422063" y="4044584"/>
            <a:ext cx="0" cy="2179428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49">
            <a:extLst>
              <a:ext uri="{FF2B5EF4-FFF2-40B4-BE49-F238E27FC236}">
                <a16:creationId xmlns:a16="http://schemas.microsoft.com/office/drawing/2014/main" xmlns="" id="{5FB59C31-9E93-664C-F036-58823717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68" y="2767123"/>
            <a:ext cx="1992659" cy="4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it-IT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FAVOREVOLI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xmlns="" id="{14AC0CCF-05A3-249F-B049-CB6E6C61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5228" y="2767123"/>
            <a:ext cx="1497114" cy="4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it-IT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CONTRARI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F5B1F114-95AB-6604-A7AC-7290C1AFE186}"/>
              </a:ext>
            </a:extLst>
          </p:cNvPr>
          <p:cNvCxnSpPr>
            <a:cxnSpLocks/>
          </p:cNvCxnSpPr>
          <p:nvPr/>
        </p:nvCxnSpPr>
        <p:spPr bwMode="auto">
          <a:xfrm>
            <a:off x="1420205" y="6224012"/>
            <a:ext cx="9576000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073CE7C4-E137-9F87-348B-F565171BAC88}"/>
              </a:ext>
            </a:extLst>
          </p:cNvPr>
          <p:cNvGrpSpPr/>
          <p:nvPr/>
        </p:nvGrpSpPr>
        <p:grpSpPr>
          <a:xfrm>
            <a:off x="7781044" y="3127615"/>
            <a:ext cx="1785080" cy="924660"/>
            <a:chOff x="9834920" y="3011438"/>
            <a:chExt cx="1785080" cy="924660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xmlns="" id="{26D60906-5F8B-E1AD-59D2-39625873D06B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74103BDE-FDAA-4EB0-7471-16AA08B553C7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4A2C74E8-780F-60D2-1793-46E0742300F8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9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3D7939BE-05E1-5899-B6B5-5E61702B1677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9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9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384B918D-BBCA-2D19-8CE7-DEC09AC1AE54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it-IT" sz="700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sz="700" b="0" i="1" dirty="0"/>
            </a:p>
          </p:txBody>
        </p:sp>
      </p:grpSp>
      <p:sp>
        <p:nvSpPr>
          <p:cNvPr id="32" name="Text Box 49">
            <a:extLst>
              <a:ext uri="{FF2B5EF4-FFF2-40B4-BE49-F238E27FC236}">
                <a16:creationId xmlns:a16="http://schemas.microsoft.com/office/drawing/2014/main" xmlns="" id="{B9619546-15C8-C5E7-236E-4660DED0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C0793AAA-FF2B-92B9-1F9D-18E8E4C7FBE9}"/>
              </a:ext>
            </a:extLst>
          </p:cNvPr>
          <p:cNvSpPr/>
          <p:nvPr/>
        </p:nvSpPr>
        <p:spPr>
          <a:xfrm>
            <a:off x="1283467" y="3310328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xmlns="" id="{C7454DDF-E6CC-71C5-E2AF-4833FDC8F172}"/>
              </a:ext>
            </a:extLst>
          </p:cNvPr>
          <p:cNvSpPr/>
          <p:nvPr/>
        </p:nvSpPr>
        <p:spPr>
          <a:xfrm>
            <a:off x="282094" y="3310328"/>
            <a:ext cx="1224126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7AB93DB1-48C3-3CE3-67F4-5BAE6CF4BFF5}"/>
              </a:ext>
            </a:extLst>
          </p:cNvPr>
          <p:cNvSpPr txBox="1"/>
          <p:nvPr/>
        </p:nvSpPr>
        <p:spPr>
          <a:xfrm>
            <a:off x="604492" y="3540718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80,6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D38D3C16-34A2-DC32-B061-BE59CD85DF9B}"/>
              </a:ext>
            </a:extLst>
          </p:cNvPr>
          <p:cNvSpPr txBox="1"/>
          <p:nvPr/>
        </p:nvSpPr>
        <p:spPr>
          <a:xfrm>
            <a:off x="1605865" y="3540718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78,2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FDFC58D7-8F23-78A5-5688-300CE1694702}"/>
              </a:ext>
            </a:extLst>
          </p:cNvPr>
          <p:cNvSpPr/>
          <p:nvPr/>
        </p:nvSpPr>
        <p:spPr bwMode="auto">
          <a:xfrm>
            <a:off x="9811327" y="3201372"/>
            <a:ext cx="2112115" cy="79911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488FF5E8-0938-0E0C-D3E6-EFE78AE5A665}"/>
              </a:ext>
            </a:extLst>
          </p:cNvPr>
          <p:cNvSpPr/>
          <p:nvPr/>
        </p:nvSpPr>
        <p:spPr>
          <a:xfrm>
            <a:off x="10526624" y="3258544"/>
            <a:ext cx="1463178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F39F3809-0F80-1B16-C254-463D54E4AD85}"/>
              </a:ext>
            </a:extLst>
          </p:cNvPr>
          <p:cNvSpPr/>
          <p:nvPr/>
        </p:nvSpPr>
        <p:spPr>
          <a:xfrm>
            <a:off x="9525251" y="3258544"/>
            <a:ext cx="1224126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4DD57FD2-519E-D8BB-3A26-7B7EB07FEFBF}"/>
              </a:ext>
            </a:extLst>
          </p:cNvPr>
          <p:cNvSpPr txBox="1"/>
          <p:nvPr/>
        </p:nvSpPr>
        <p:spPr>
          <a:xfrm>
            <a:off x="9847649" y="3488934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19,4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304B7746-8965-3808-54E5-5166B92412B5}"/>
              </a:ext>
            </a:extLst>
          </p:cNvPr>
          <p:cNvSpPr txBox="1"/>
          <p:nvPr/>
        </p:nvSpPr>
        <p:spPr>
          <a:xfrm>
            <a:off x="10849022" y="3488934"/>
            <a:ext cx="134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21,8</a:t>
            </a:r>
            <a:r>
              <a:rPr kumimoji="0" lang="it-IT" sz="20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%</a:t>
            </a:r>
            <a:endParaRPr lang="it-IT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xmlns="" id="{673C9B92-7A90-6A88-338D-04E35C2CD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21745"/>
              </p:ext>
            </p:extLst>
          </p:nvPr>
        </p:nvGraphicFramePr>
        <p:xfrm>
          <a:off x="2130117" y="3556632"/>
          <a:ext cx="8509253" cy="221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xmlns="" id="{2F485C11-680E-B90E-A920-27F5F4E275CA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Anticontraffazione e piattaforme e-commerce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 78,2% dei consumatori del Centro  è d’accordo nel considerare le piattaforme e-Commerce direttamente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responsabili per la vendita di prodotti contraffatti sul loro canale online da parte di terzi. Il dato è inferiore alla percentuale nazionale.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6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AC475F9-E817-4A4D-B010-2B898B917AD0}"/>
              </a:ext>
            </a:extLst>
          </p:cNvPr>
          <p:cNvSpPr/>
          <p:nvPr/>
        </p:nvSpPr>
        <p:spPr>
          <a:xfrm>
            <a:off x="0" y="1133019"/>
            <a:ext cx="119533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30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Diffusione dell’acquisto illegale e canale online.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 |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24,3% dei consumatori del Centro ha acquistato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prodotti o servizi illegali nel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2023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 (quota in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linea con quella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nazionale). Di questi, Il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63,2%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ha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utilizzato canali di vendita online (dato inferiore a quello nazionale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) e, in particolare,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 40,1%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ha effettuati acquisti esclusivamente online. I valori sono inferiori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al dato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Italia.</a:t>
            </a:r>
            <a:endParaRPr lang="it-IT" altLang="it-IT" sz="1300" b="0" kern="0" dirty="0">
              <a:latin typeface="Century Gothic" panose="020B0502020202020204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lvl="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300" kern="0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 prodotti contraffatti più acquistati</a:t>
            </a:r>
            <a:r>
              <a:rPr lang="it-IT" altLang="it-IT" sz="130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 capi di abbigliamento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(57,7%) e pelletteria (31,1%) sono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 prodotti illegali più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acquistati. La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maggior parte dell’intrattenimento (80,7% della musica, film, abbonamenti tv, etc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.), e i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prodotti di elettronica (per il 69,1%) passano dagli acquisti online. </a:t>
            </a:r>
          </a:p>
          <a:p>
            <a:pPr marL="285750" lvl="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30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Le ragioni dell’acquisto illegale e i rischi.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L'acquisto di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prodotti o servizi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illegali è soprattutto connesso a ragioni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economiche. Si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pensa di fare un buon affare,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risparmiando per il 70,5% (dato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di poco inferiore a quello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nazionale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). Per il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72,7%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l’acquisto di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prodotti o servizi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illegali è piuttosto normale ed è utile per chi è in difficoltà economiche, valore superiore a quello nazionale pari al 74,4%. Il 64,3% dei consumatori del Centro è informato sul rischio di sanzioni amministrative per gli acquisti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illegali (dato leggermente inferiore alla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quota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Italia).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Chi acquista «illegale» lo fa in modo consapevole (per il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68%,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dato in linea al valore Italia) e la quasi totalità (il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98%,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percentuale in linea con quella nazionale) sa che ciò può comportare dei rischi. In particolare, i rischi più indicati sono per la salute (69,5%), per la sicurezza (53,7%), per la bassa qualità dei prodotti (50,7%). </a:t>
            </a:r>
          </a:p>
          <a:p>
            <a:pPr marL="285750" lvl="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it-IT" sz="130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Contraffazione online e rischi.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Il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67%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dei consumatori ritiene che sui canali di vendita online sia più facile cadere nella trappola dell’acquisto inconsapevole di articoli contraffatti (dato in linea con quello nazionale) e al 20,6% degli intervistati è capitato di acquistare online prodotti contraffatti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credendo che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fossero originali (valore più basso della quota Italia). Gran parte dei consumatori (78,2%, dato inferiore a quello nazionale) è d’accordo nel considerare le piattaforme di commercio elettronico e i social media direttamente responsabili, e quindi sanzionabili, per la vendita di prodotti contraffatti sul loro canale online da parte di terzi.</a:t>
            </a:r>
          </a:p>
          <a:p>
            <a:pPr marL="28575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130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Identikit del «consumatore illegale»: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è uomo, </a:t>
            </a:r>
            <a:r>
              <a:rPr lang="it-IT" altLang="it-IT" sz="1300" b="0" kern="0" dirty="0" smtClean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soprattutto </a:t>
            </a:r>
            <a:r>
              <a:rPr lang="it-IT" altLang="it-IT" sz="1300" b="0" kern="0" dirty="0">
                <a:latin typeface="Century Gothic" panose="020B0502020202020204" pitchFamily="34" charset="0"/>
                <a:ea typeface="ＭＳ Ｐゴシック" pitchFamily="34" charset="-128"/>
                <a:cs typeface="Arial" pitchFamily="34" charset="0"/>
              </a:rPr>
              <a:t>tra i 18 e i 34 anni, ha in prevalenza un livello d’istruzione medio-superiore, è soprattutto impiegato, operaio o studente. </a:t>
            </a:r>
          </a:p>
          <a:p>
            <a:pPr marL="285750" lvl="0" indent="-285750"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it-IT" altLang="it-IT" sz="1300" b="0" kern="0" dirty="0">
              <a:latin typeface="Century Gothic" panose="020B0502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BCE88DB-7A34-4934-9997-CA2C6E04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12192000" cy="70788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wrap="square" anchor="b">
            <a:spAutoFit/>
          </a:bodyPr>
          <a:lstStyle>
            <a:defPPr>
              <a:defRPr lang="it-IT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4000" i="1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2pPr>
            <a:lvl3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3pPr>
            <a:lvl4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4pPr>
            <a:lvl5pPr>
              <a:defRPr sz="2000">
                <a:solidFill>
                  <a:schemeClr val="accent2"/>
                </a:solidFill>
                <a:ea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it-IT" altLang="it-IT"/>
              <a:t>SINTESI DEI RISULTATI - CONSUMATORI</a:t>
            </a:r>
          </a:p>
        </p:txBody>
      </p:sp>
    </p:spTree>
    <p:extLst>
      <p:ext uri="{BB962C8B-B14F-4D97-AF65-F5344CB8AC3E}">
        <p14:creationId xmlns:p14="http://schemas.microsoft.com/office/powerpoint/2010/main" val="1698332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9A8E8D4-0FF6-47E8-BEEB-2A91A33F93D1}"/>
              </a:ext>
            </a:extLst>
          </p:cNvPr>
          <p:cNvSpPr/>
          <p:nvPr/>
        </p:nvSpPr>
        <p:spPr>
          <a:xfrm>
            <a:off x="395288" y="1628800"/>
            <a:ext cx="1146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0" dirty="0">
                <a:latin typeface="Century Gothic" panose="020B0502020202020204" pitchFamily="34" charset="0"/>
              </a:rPr>
              <a:t>È informato sul rischio di sanzioni amministrative per gli acquirenti, se sorpresi dalle forze dell’ordine a fare acquisti illegali / di prodotti o servizi contraffatti e abusivi? </a:t>
            </a:r>
          </a:p>
        </p:txBody>
      </p:sp>
      <p:pic>
        <p:nvPicPr>
          <p:cNvPr id="26" name="Immagine 6" descr="format2">
            <a:extLst>
              <a:ext uri="{FF2B5EF4-FFF2-40B4-BE49-F238E27FC236}">
                <a16:creationId xmlns:a16="http://schemas.microsoft.com/office/drawing/2014/main" xmlns="" id="{892D4141-5CB2-46E2-9D8F-6EC726CA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EA0C21E4-B74F-23FE-A777-D27053174925}"/>
              </a:ext>
            </a:extLst>
          </p:cNvPr>
          <p:cNvSpPr txBox="1"/>
          <p:nvPr/>
        </p:nvSpPr>
        <p:spPr>
          <a:xfrm>
            <a:off x="2787588" y="3909106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65</a:t>
            </a:r>
            <a:r>
              <a:rPr lang="it-IT" sz="32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,</a:t>
            </a:r>
            <a:r>
              <a:rPr lang="it-IT" sz="2400" b="1" dirty="0">
                <a:solidFill>
                  <a:srgbClr val="156082"/>
                </a:solidFill>
                <a:latin typeface="Century Gothic" panose="020B0502020202020204" pitchFamily="34" charset="0"/>
              </a:rPr>
              <a:t>5%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9D6ADBE7-FFDB-2CE3-2283-B65BF56FBE13}"/>
              </a:ext>
            </a:extLst>
          </p:cNvPr>
          <p:cNvSpPr/>
          <p:nvPr/>
        </p:nvSpPr>
        <p:spPr>
          <a:xfrm>
            <a:off x="4609223" y="3827793"/>
            <a:ext cx="207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SANZIONI 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ACQUISTI</a:t>
            </a:r>
          </a:p>
          <a:p>
            <a:pPr algn="ctr"/>
            <a:r>
              <a:rPr lang="it-IT" sz="1600" i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ILLEGALI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715858FD-514E-C8AD-CEC5-FBE2C432A14B}"/>
              </a:ext>
            </a:extLst>
          </p:cNvPr>
          <p:cNvCxnSpPr/>
          <p:nvPr/>
        </p:nvCxnSpPr>
        <p:spPr bwMode="auto">
          <a:xfrm>
            <a:off x="4810286" y="4717797"/>
            <a:ext cx="1472101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xmlns="" id="{19A8C6C6-B4E0-E412-976B-1C938B70A81A}"/>
              </a:ext>
            </a:extLst>
          </p:cNvPr>
          <p:cNvCxnSpPr>
            <a:cxnSpLocks/>
          </p:cNvCxnSpPr>
          <p:nvPr/>
        </p:nvCxnSpPr>
        <p:spPr bwMode="auto">
          <a:xfrm flipH="1">
            <a:off x="4859157" y="3724511"/>
            <a:ext cx="1387365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535C0E1E-C7DE-6BD5-1D48-144C8AC802BC}"/>
              </a:ext>
            </a:extLst>
          </p:cNvPr>
          <p:cNvSpPr txBox="1"/>
          <p:nvPr/>
        </p:nvSpPr>
        <p:spPr>
          <a:xfrm>
            <a:off x="7245761" y="3909106"/>
            <a:ext cx="12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64</a:t>
            </a:r>
            <a:r>
              <a:rPr lang="it-IT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,</a:t>
            </a:r>
            <a:r>
              <a:rPr lang="it-IT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3</a:t>
            </a:r>
            <a:r>
              <a:rPr lang="it-IT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xmlns="" id="{7A9DF464-10B5-CDF2-14A0-0F4817F2AF22}"/>
              </a:ext>
            </a:extLst>
          </p:cNvPr>
          <p:cNvSpPr/>
          <p:nvPr/>
        </p:nvSpPr>
        <p:spPr bwMode="auto">
          <a:xfrm>
            <a:off x="2275216" y="2786876"/>
            <a:ext cx="2308193" cy="422633"/>
          </a:xfrm>
          <a:prstGeom prst="roundRect">
            <a:avLst/>
          </a:prstGeom>
          <a:solidFill>
            <a:srgbClr val="156082"/>
          </a:solidFill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xmlns="" id="{5F35EF6A-6405-1639-8A64-95BC072321E0}"/>
              </a:ext>
            </a:extLst>
          </p:cNvPr>
          <p:cNvSpPr/>
          <p:nvPr/>
        </p:nvSpPr>
        <p:spPr bwMode="auto">
          <a:xfrm>
            <a:off x="6750273" y="2786876"/>
            <a:ext cx="2308193" cy="422633"/>
          </a:xfrm>
          <a:prstGeom prst="roundRect">
            <a:avLst/>
          </a:prstGeom>
          <a:solidFill>
            <a:srgbClr val="4EA7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Centro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CF1819ED-E4B0-3907-AB74-29B1782847BF}"/>
              </a:ext>
            </a:extLst>
          </p:cNvPr>
          <p:cNvSpPr txBox="1"/>
          <p:nvPr/>
        </p:nvSpPr>
        <p:spPr>
          <a:xfrm>
            <a:off x="1890944" y="5264593"/>
            <a:ext cx="7794595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«Sì, sono informato sul rischio di sanzioni amministrative </a:t>
            </a:r>
          </a:p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per chi acquista illegale»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7B1AD9B9-0392-9E13-1764-5ED74606E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43" y="3140707"/>
            <a:ext cx="3720259" cy="223215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E3329708-0E15-27CD-5B65-92FFF1FC6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719" y="3124229"/>
            <a:ext cx="3715299" cy="2232156"/>
          </a:xfrm>
          <a:prstGeom prst="rect">
            <a:avLst/>
          </a:prstGeom>
        </p:spPr>
      </p:pic>
      <p:sp>
        <p:nvSpPr>
          <p:cNvPr id="44" name="Text Box 49">
            <a:extLst>
              <a:ext uri="{FF2B5EF4-FFF2-40B4-BE49-F238E27FC236}">
                <a16:creationId xmlns:a16="http://schemas.microsoft.com/office/drawing/2014/main" xmlns="" id="{65B78043-C5FF-D70D-8800-79373F27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390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58D4E2-C9F2-3347-797B-7291198CA89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Le sanzioni per chi acquista illegale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Il</a:t>
            </a:r>
            <a:r>
              <a:rPr kumimoji="0" lang="it-IT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64,3% dei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consumatori del Centro è informato sul rischio di sanzioni amministrative per gli acquisti illegali. Dato di poco inferiore alla quota Italia.</a:t>
            </a:r>
          </a:p>
        </p:txBody>
      </p:sp>
    </p:spTree>
    <p:extLst>
      <p:ext uri="{BB962C8B-B14F-4D97-AF65-F5344CB8AC3E}">
        <p14:creationId xmlns:p14="http://schemas.microsoft.com/office/powerpoint/2010/main" val="473452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A941EEC1-C749-4464-8437-FB11FFE9A533}"/>
              </a:ext>
            </a:extLst>
          </p:cNvPr>
          <p:cNvSpPr/>
          <p:nvPr/>
        </p:nvSpPr>
        <p:spPr>
          <a:xfrm>
            <a:off x="395288" y="1580632"/>
            <a:ext cx="1179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Secondo Lei acquistare prodotti illegali, e/o scaricarli illegalmente dal web, e/o utilizzare i servizi prestati abusivamente può comportare dei rischi …? </a:t>
            </a:r>
          </a:p>
        </p:txBody>
      </p:sp>
      <p:pic>
        <p:nvPicPr>
          <p:cNvPr id="34" name="Immagine 6" descr="format2">
            <a:extLst>
              <a:ext uri="{FF2B5EF4-FFF2-40B4-BE49-F238E27FC236}">
                <a16:creationId xmlns:a16="http://schemas.microsoft.com/office/drawing/2014/main" xmlns="" id="{E24617BB-83E2-42EF-AAF3-C6079061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E8E69180-81FE-4CA1-8A51-5E4BD43E6BD2}"/>
              </a:ext>
            </a:extLst>
          </p:cNvPr>
          <p:cNvSpPr/>
          <p:nvPr/>
        </p:nvSpPr>
        <p:spPr bwMode="auto">
          <a:xfrm>
            <a:off x="1199327" y="3597926"/>
            <a:ext cx="4064353" cy="3797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7C9AF82-1F79-4C4E-B63C-C976BA4C9830}"/>
              </a:ext>
            </a:extLst>
          </p:cNvPr>
          <p:cNvSpPr/>
          <p:nvPr/>
        </p:nvSpPr>
        <p:spPr>
          <a:xfrm>
            <a:off x="1178420" y="3656241"/>
            <a:ext cx="4773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CHE TIPO DI RISCHI?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3B18527C-0FAF-7F3E-6942-739D8BBA32A9}"/>
              </a:ext>
            </a:extLst>
          </p:cNvPr>
          <p:cNvGrpSpPr/>
          <p:nvPr/>
        </p:nvGrpSpPr>
        <p:grpSpPr>
          <a:xfrm>
            <a:off x="1170825" y="4184633"/>
            <a:ext cx="3427807" cy="2138487"/>
            <a:chOff x="975516" y="3795172"/>
            <a:chExt cx="3427807" cy="2138487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xmlns="" id="{B1C7E8AA-06D0-466A-A65E-875D2E083636}"/>
                </a:ext>
              </a:extLst>
            </p:cNvPr>
            <p:cNvSpPr/>
            <p:nvPr/>
          </p:nvSpPr>
          <p:spPr>
            <a:xfrm>
              <a:off x="975516" y="4167470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Danni per la sicurezza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xmlns="" id="{6536DDC7-7522-4387-9F5C-6A9052749CEF}"/>
                </a:ext>
              </a:extLst>
            </p:cNvPr>
            <p:cNvSpPr/>
            <p:nvPr/>
          </p:nvSpPr>
          <p:spPr>
            <a:xfrm>
              <a:off x="975516" y="3795172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Danni per la salute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xmlns="" id="{1BC3D77C-B71E-4CDF-8430-2076CCB778A8}"/>
                </a:ext>
              </a:extLst>
            </p:cNvPr>
            <p:cNvSpPr/>
            <p:nvPr/>
          </p:nvSpPr>
          <p:spPr>
            <a:xfrm>
              <a:off x="975516" y="4539768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Scarsa qualità del prodotto/servizio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xmlns="" id="{BA64AF32-0DF7-444F-AF10-B9BE9B710BA9}"/>
                </a:ext>
              </a:extLst>
            </p:cNvPr>
            <p:cNvSpPr/>
            <p:nvPr/>
          </p:nvSpPr>
          <p:spPr>
            <a:xfrm>
              <a:off x="975516" y="5656660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Sanzioni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xmlns="" id="{3B9E6C18-AA22-45EA-A3D8-055E8275F30F}"/>
                </a:ext>
              </a:extLst>
            </p:cNvPr>
            <p:cNvSpPr/>
            <p:nvPr/>
          </p:nvSpPr>
          <p:spPr>
            <a:xfrm>
              <a:off x="975516" y="5284364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Nessuna tutela al consumatore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xmlns="" id="{E9808411-B2B1-4AD5-AED7-560F832EA41B}"/>
                </a:ext>
              </a:extLst>
            </p:cNvPr>
            <p:cNvSpPr/>
            <p:nvPr/>
          </p:nvSpPr>
          <p:spPr>
            <a:xfrm>
              <a:off x="975516" y="4912066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Nessuna assistenza in caso di problemi</a:t>
              </a: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3944391-C8D0-420C-85E3-BE25A06D2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04" y="2332073"/>
            <a:ext cx="24552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3600" b="1" i="1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Arial" panose="020B0604020202020204" pitchFamily="34" charset="0"/>
              </a:rPr>
              <a:t>97</a:t>
            </a: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Arial" panose="020B0604020202020204" pitchFamily="34" charset="0"/>
              </a:rPr>
              <a:t>,7%</a:t>
            </a:r>
            <a:endParaRPr kumimoji="0" lang="it-IT" sz="3600" b="1" i="1" u="sng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CFBC8FB-09E2-410F-9DBD-9F721B0708F4}"/>
              </a:ext>
            </a:extLst>
          </p:cNvPr>
          <p:cNvSpPr/>
          <p:nvPr/>
        </p:nvSpPr>
        <p:spPr>
          <a:xfrm>
            <a:off x="1206204" y="2912232"/>
            <a:ext cx="406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Sì, acquistare prodotti illegali comporta dei rischi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59494ECE-00BA-4EE1-88D4-96B16C7119BC}"/>
              </a:ext>
            </a:extLst>
          </p:cNvPr>
          <p:cNvSpPr/>
          <p:nvPr/>
        </p:nvSpPr>
        <p:spPr bwMode="auto">
          <a:xfrm>
            <a:off x="2534329" y="2392737"/>
            <a:ext cx="2232248" cy="507357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xmlns="" id="{8BFC27C2-0985-48F6-9E1C-667D42004698}"/>
              </a:ext>
            </a:extLst>
          </p:cNvPr>
          <p:cNvSpPr/>
          <p:nvPr/>
        </p:nvSpPr>
        <p:spPr>
          <a:xfrm>
            <a:off x="2256351" y="2428809"/>
            <a:ext cx="2859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Calibri" panose="020F0502020204030204" pitchFamily="34" charset="0"/>
              </a:rPr>
              <a:t>ITALIA</a:t>
            </a: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xmlns="" id="{881DE174-D620-1681-4BBF-EEA7A6C1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756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ES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Italia 1.600 casi; Centro 390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La somma delle percentuali è diversa da 100,0 perché erano ammesse risposte multiple.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xmlns="" id="{072C5E29-1A9D-B770-13E4-568B629EB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18581"/>
              </p:ext>
            </p:extLst>
          </p:nvPr>
        </p:nvGraphicFramePr>
        <p:xfrm>
          <a:off x="4598632" y="4198309"/>
          <a:ext cx="825500" cy="202207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161387233"/>
                    </a:ext>
                  </a:extLst>
                </a:gridCol>
              </a:tblGrid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8993548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1258394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0164812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221079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02851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623884"/>
                  </a:ext>
                </a:extLst>
              </a:tr>
            </a:tbl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xmlns="" id="{C1A5C3EA-9FA7-872B-BCCF-FC02ECE88096}"/>
              </a:ext>
            </a:extLst>
          </p:cNvPr>
          <p:cNvSpPr/>
          <p:nvPr/>
        </p:nvSpPr>
        <p:spPr bwMode="auto">
          <a:xfrm>
            <a:off x="6172314" y="3599406"/>
            <a:ext cx="4064353" cy="3797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5D0C2AA-B46E-C038-ED5B-C1864A0FED2B}"/>
              </a:ext>
            </a:extLst>
          </p:cNvPr>
          <p:cNvSpPr/>
          <p:nvPr/>
        </p:nvSpPr>
        <p:spPr>
          <a:xfrm>
            <a:off x="6151407" y="3657721"/>
            <a:ext cx="4773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CHE TIPO DI RISCHI?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xmlns="" id="{ABC42C0C-D17A-1752-8495-60057B377958}"/>
              </a:ext>
            </a:extLst>
          </p:cNvPr>
          <p:cNvGrpSpPr/>
          <p:nvPr/>
        </p:nvGrpSpPr>
        <p:grpSpPr>
          <a:xfrm>
            <a:off x="6143812" y="4186113"/>
            <a:ext cx="3427807" cy="2138487"/>
            <a:chOff x="975516" y="3795172"/>
            <a:chExt cx="3427807" cy="2138487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xmlns="" id="{EF58E02C-708B-030A-671A-6E97C0CBE091}"/>
                </a:ext>
              </a:extLst>
            </p:cNvPr>
            <p:cNvSpPr/>
            <p:nvPr/>
          </p:nvSpPr>
          <p:spPr>
            <a:xfrm>
              <a:off x="975516" y="4167470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Danni per la sicurezza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6D22E4D7-0FB4-89DE-8C2D-62440CF52EE2}"/>
                </a:ext>
              </a:extLst>
            </p:cNvPr>
            <p:cNvSpPr/>
            <p:nvPr/>
          </p:nvSpPr>
          <p:spPr>
            <a:xfrm>
              <a:off x="975516" y="3795172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Danni per la salute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92E3C8B0-0081-7AB8-024F-BC8E27FD9AE4}"/>
                </a:ext>
              </a:extLst>
            </p:cNvPr>
            <p:cNvSpPr/>
            <p:nvPr/>
          </p:nvSpPr>
          <p:spPr>
            <a:xfrm>
              <a:off x="975516" y="4539768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Scarsa qualità del prodotto/servizio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xmlns="" id="{E0D85678-5434-85C9-A3C8-6ABE1030C5E2}"/>
                </a:ext>
              </a:extLst>
            </p:cNvPr>
            <p:cNvSpPr/>
            <p:nvPr/>
          </p:nvSpPr>
          <p:spPr>
            <a:xfrm>
              <a:off x="975516" y="5656660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Sanzioni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xmlns="" id="{EE13D8F1-1D81-EEC4-FFD6-3BD8FC9CA8AE}"/>
                </a:ext>
              </a:extLst>
            </p:cNvPr>
            <p:cNvSpPr/>
            <p:nvPr/>
          </p:nvSpPr>
          <p:spPr>
            <a:xfrm>
              <a:off x="975516" y="5284364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Nessuna tutela al consumatore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xmlns="" id="{F24590BF-1DBB-A9D4-4EE1-ACDA21C6A0DA}"/>
                </a:ext>
              </a:extLst>
            </p:cNvPr>
            <p:cNvSpPr/>
            <p:nvPr/>
          </p:nvSpPr>
          <p:spPr>
            <a:xfrm>
              <a:off x="975516" y="4912066"/>
              <a:ext cx="3427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charset="0"/>
                </a:rPr>
                <a:t>Nessuna assistenza in caso di problemi</a:t>
              </a: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xmlns="" id="{95E7F848-45BF-48E9-2C82-083EA4AE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191" y="2333553"/>
            <a:ext cx="24552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FontTx/>
              <a:buNone/>
              <a:tabLst/>
              <a:defRPr/>
            </a:pPr>
            <a:r>
              <a:rPr kumimoji="0" lang="it-IT" sz="3600" b="1" i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Arial" panose="020B0604020202020204" pitchFamily="34" charset="0"/>
              </a:rPr>
              <a:t>98</a:t>
            </a: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Arial" panose="020B0604020202020204" pitchFamily="34" charset="0"/>
              </a:rPr>
              <a:t>,0%</a:t>
            </a:r>
            <a:endParaRPr kumimoji="0" lang="it-IT" sz="3600" b="1" i="1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7AB18054-AB88-3D7F-FADF-F8BA34C21080}"/>
              </a:ext>
            </a:extLst>
          </p:cNvPr>
          <p:cNvSpPr/>
          <p:nvPr/>
        </p:nvSpPr>
        <p:spPr>
          <a:xfrm>
            <a:off x="6179191" y="2913712"/>
            <a:ext cx="4064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Sì, acquistare prodotti illegali comporta dei rischi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xmlns="" id="{B2A4A250-DD88-90B4-A52B-BD2BF676115C}"/>
              </a:ext>
            </a:extLst>
          </p:cNvPr>
          <p:cNvSpPr/>
          <p:nvPr/>
        </p:nvSpPr>
        <p:spPr bwMode="auto">
          <a:xfrm>
            <a:off x="7507316" y="2394217"/>
            <a:ext cx="2232248" cy="507357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B702D667-421E-27AF-4269-C4A06162BFF4}"/>
              </a:ext>
            </a:extLst>
          </p:cNvPr>
          <p:cNvSpPr/>
          <p:nvPr/>
        </p:nvSpPr>
        <p:spPr>
          <a:xfrm>
            <a:off x="7229338" y="2430289"/>
            <a:ext cx="2859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Calibri" panose="020F0502020204030204" pitchFamily="34" charset="0"/>
              </a:rPr>
              <a:t>CENTRO</a:t>
            </a:r>
          </a:p>
        </p:txBody>
      </p:sp>
      <p:graphicFrame>
        <p:nvGraphicFramePr>
          <p:cNvPr id="46" name="Tabella 45">
            <a:extLst>
              <a:ext uri="{FF2B5EF4-FFF2-40B4-BE49-F238E27FC236}">
                <a16:creationId xmlns:a16="http://schemas.microsoft.com/office/drawing/2014/main" xmlns="" id="{8C4E62AD-BC3F-631D-291A-A3CE192B1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71755"/>
              </p:ext>
            </p:extLst>
          </p:nvPr>
        </p:nvGraphicFramePr>
        <p:xfrm>
          <a:off x="9571619" y="4199789"/>
          <a:ext cx="825500" cy="2022078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161387233"/>
                    </a:ext>
                  </a:extLst>
                </a:gridCol>
              </a:tblGrid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69,5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8993548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1258394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0164812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221079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02851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623884"/>
                  </a:ext>
                </a:extLst>
              </a:tr>
            </a:tbl>
          </a:graphicData>
        </a:graphic>
      </p:graphicFrame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xmlns="" id="{888CA638-3D5D-B5F3-E9D8-00DB8B0FF1AE}"/>
              </a:ext>
            </a:extLst>
          </p:cNvPr>
          <p:cNvCxnSpPr>
            <a:cxnSpLocks/>
          </p:cNvCxnSpPr>
          <p:nvPr/>
        </p:nvCxnSpPr>
        <p:spPr bwMode="auto">
          <a:xfrm>
            <a:off x="5674264" y="2472404"/>
            <a:ext cx="29614" cy="374798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6D7807DC-5534-25D0-F952-8160C8E8C0FC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Conseguenze e rischi per chi acquista illegale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MS PGothic" charset="0"/>
                <a:cs typeface="Arial"/>
              </a:rPr>
              <a:t>|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La quasi totalità dei consumatori (il 98,0%) è consapevole dei rischi che si possono correre acquistando prodotti illegali. Dato in linea con quello nazionale. 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666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magine 6" descr="format2">
            <a:extLst>
              <a:ext uri="{FF2B5EF4-FFF2-40B4-BE49-F238E27FC236}">
                <a16:creationId xmlns:a16="http://schemas.microsoft.com/office/drawing/2014/main" xmlns="" id="{79FF726B-24FD-4884-A5FF-9540F497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0CE3AD8A-A7F2-497E-A1A4-BC24E542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584" y="1982004"/>
            <a:ext cx="12779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00729A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</a:rPr>
              <a:t>55,5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9567C69D-2525-4C1F-8BF2-6E963523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13" y="2007750"/>
            <a:ext cx="12779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>
                <a:ln>
                  <a:noFill/>
                </a:ln>
                <a:solidFill>
                  <a:srgbClr val="ED97B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</a:rPr>
              <a:t>44,5</a:t>
            </a:r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xmlns="" id="{3C985868-A8C0-462C-AE14-A6B82D2CA40A}"/>
              </a:ext>
            </a:extLst>
          </p:cNvPr>
          <p:cNvSpPr/>
          <p:nvPr/>
        </p:nvSpPr>
        <p:spPr bwMode="auto">
          <a:xfrm rot="20764702">
            <a:off x="3850703" y="1326364"/>
            <a:ext cx="295878" cy="602365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987C0719-0817-4471-ABE9-D166F982DA43}"/>
              </a:ext>
            </a:extLst>
          </p:cNvPr>
          <p:cNvSpPr txBox="1"/>
          <p:nvPr/>
        </p:nvSpPr>
        <p:spPr>
          <a:xfrm>
            <a:off x="3685100" y="1770810"/>
            <a:ext cx="109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29A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UOMO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729A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9183433-2851-4D42-BD4A-68DCB45894FF}"/>
              </a:ext>
            </a:extLst>
          </p:cNvPr>
          <p:cNvSpPr txBox="1"/>
          <p:nvPr/>
        </p:nvSpPr>
        <p:spPr>
          <a:xfrm>
            <a:off x="6996693" y="1771415"/>
            <a:ext cx="109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ED97B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DONNA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ED97B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6C3A9F8A-1B39-4451-B63E-1D43E7DE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80" y="1222566"/>
            <a:ext cx="2451576" cy="214155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6CE68D3E-389A-40D9-B2E6-41D7AD83DA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16"/>
          <a:stretch/>
        </p:blipFill>
        <p:spPr>
          <a:xfrm>
            <a:off x="8260620" y="1682400"/>
            <a:ext cx="631157" cy="1177886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6B46481E-7CCD-4AD5-829D-3140AF15DA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340"/>
          <a:stretch/>
        </p:blipFill>
        <p:spPr>
          <a:xfrm>
            <a:off x="2897908" y="1667155"/>
            <a:ext cx="538627" cy="1177886"/>
          </a:xfrm>
          <a:prstGeom prst="rect">
            <a:avLst/>
          </a:prstGeom>
        </p:spPr>
      </p:pic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E68BF06F-4A32-4C6B-B1AD-AF50822E8A9E}"/>
              </a:ext>
            </a:extLst>
          </p:cNvPr>
          <p:cNvCxnSpPr>
            <a:cxnSpLocks/>
          </p:cNvCxnSpPr>
          <p:nvPr/>
        </p:nvCxnSpPr>
        <p:spPr bwMode="auto">
          <a:xfrm>
            <a:off x="3546799" y="1701511"/>
            <a:ext cx="0" cy="1134668"/>
          </a:xfrm>
          <a:prstGeom prst="line">
            <a:avLst/>
          </a:prstGeom>
          <a:noFill/>
          <a:ln w="12700" cap="flat" cmpd="sng" algn="ctr">
            <a:solidFill>
              <a:srgbClr val="00729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B9B3DA50-82DF-44ED-AF12-2E1977DD7188}"/>
              </a:ext>
            </a:extLst>
          </p:cNvPr>
          <p:cNvCxnSpPr>
            <a:cxnSpLocks/>
          </p:cNvCxnSpPr>
          <p:nvPr/>
        </p:nvCxnSpPr>
        <p:spPr bwMode="auto">
          <a:xfrm>
            <a:off x="8181283" y="1717843"/>
            <a:ext cx="0" cy="1134668"/>
          </a:xfrm>
          <a:prstGeom prst="line">
            <a:avLst/>
          </a:prstGeom>
          <a:noFill/>
          <a:ln w="12700" cap="flat" cmpd="sng" algn="ctr">
            <a:solidFill>
              <a:srgbClr val="ED9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276E9442-9A0C-4155-9D13-D52496166CF3}"/>
              </a:ext>
            </a:extLst>
          </p:cNvPr>
          <p:cNvSpPr/>
          <p:nvPr/>
        </p:nvSpPr>
        <p:spPr bwMode="auto">
          <a:xfrm>
            <a:off x="2353549" y="3955023"/>
            <a:ext cx="6965149" cy="255421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98701628-C1D4-452F-AFA2-4D7F77167093}"/>
              </a:ext>
            </a:extLst>
          </p:cNvPr>
          <p:cNvSpPr/>
          <p:nvPr/>
        </p:nvSpPr>
        <p:spPr bwMode="auto">
          <a:xfrm>
            <a:off x="2353549" y="1002592"/>
            <a:ext cx="6965149" cy="255421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40" name="Rettangolo arrotondato 64">
            <a:extLst>
              <a:ext uri="{FF2B5EF4-FFF2-40B4-BE49-F238E27FC236}">
                <a16:creationId xmlns:a16="http://schemas.microsoft.com/office/drawing/2014/main" xmlns="" id="{60C9D33D-35B8-4C1B-A69E-84F3C7962378}"/>
              </a:ext>
            </a:extLst>
          </p:cNvPr>
          <p:cNvSpPr/>
          <p:nvPr/>
        </p:nvSpPr>
        <p:spPr bwMode="auto">
          <a:xfrm rot="21098267">
            <a:off x="2537868" y="782910"/>
            <a:ext cx="1747503" cy="4220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SESSO</a:t>
            </a:r>
          </a:p>
        </p:txBody>
      </p:sp>
      <p:sp>
        <p:nvSpPr>
          <p:cNvPr id="41" name="Rettangolo arrotondato 64">
            <a:extLst>
              <a:ext uri="{FF2B5EF4-FFF2-40B4-BE49-F238E27FC236}">
                <a16:creationId xmlns:a16="http://schemas.microsoft.com/office/drawing/2014/main" xmlns="" id="{F75FD28B-A456-4855-9A8E-43F176EA6340}"/>
              </a:ext>
            </a:extLst>
          </p:cNvPr>
          <p:cNvSpPr/>
          <p:nvPr/>
        </p:nvSpPr>
        <p:spPr bwMode="auto">
          <a:xfrm rot="21098267">
            <a:off x="2571137" y="3776488"/>
            <a:ext cx="2210412" cy="4220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CLASSE DI ETÀ</a:t>
            </a:r>
          </a:p>
        </p:txBody>
      </p:sp>
      <p:sp>
        <p:nvSpPr>
          <p:cNvPr id="87" name="Rettangolo con due angoli in diagonale arrotondati 86">
            <a:extLst>
              <a:ext uri="{FF2B5EF4-FFF2-40B4-BE49-F238E27FC236}">
                <a16:creationId xmlns:a16="http://schemas.microsoft.com/office/drawing/2014/main" xmlns="" id="{DC89BD1F-3C05-484C-B8CF-4C615BE7B398}"/>
              </a:ext>
            </a:extLst>
          </p:cNvPr>
          <p:cNvSpPr/>
          <p:nvPr/>
        </p:nvSpPr>
        <p:spPr bwMode="auto">
          <a:xfrm>
            <a:off x="5019032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89" name="Rettangolo con due angoli in diagonale arrotondati 88">
            <a:extLst>
              <a:ext uri="{FF2B5EF4-FFF2-40B4-BE49-F238E27FC236}">
                <a16:creationId xmlns:a16="http://schemas.microsoft.com/office/drawing/2014/main" xmlns="" id="{C8F8D2E6-6116-4770-A4D0-387166DE9336}"/>
              </a:ext>
            </a:extLst>
          </p:cNvPr>
          <p:cNvSpPr/>
          <p:nvPr/>
        </p:nvSpPr>
        <p:spPr bwMode="auto">
          <a:xfrm>
            <a:off x="6050286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1" name="Rettangolo con due angoli in diagonale arrotondati 90">
            <a:extLst>
              <a:ext uri="{FF2B5EF4-FFF2-40B4-BE49-F238E27FC236}">
                <a16:creationId xmlns:a16="http://schemas.microsoft.com/office/drawing/2014/main" xmlns="" id="{C600BE76-5DBA-4470-855C-4F733CD43952}"/>
              </a:ext>
            </a:extLst>
          </p:cNvPr>
          <p:cNvSpPr/>
          <p:nvPr/>
        </p:nvSpPr>
        <p:spPr bwMode="auto">
          <a:xfrm>
            <a:off x="7081541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2" name="Rettangolo con due angoli in diagonale arrotondati 91">
            <a:extLst>
              <a:ext uri="{FF2B5EF4-FFF2-40B4-BE49-F238E27FC236}">
                <a16:creationId xmlns:a16="http://schemas.microsoft.com/office/drawing/2014/main" xmlns="" id="{F15512B3-F848-43B0-A4B8-E6A4B7F15B22}"/>
              </a:ext>
            </a:extLst>
          </p:cNvPr>
          <p:cNvSpPr/>
          <p:nvPr/>
        </p:nvSpPr>
        <p:spPr bwMode="auto">
          <a:xfrm>
            <a:off x="8062553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3" name="Rettangolo con due angoli in diagonale arrotondati 92">
            <a:extLst>
              <a:ext uri="{FF2B5EF4-FFF2-40B4-BE49-F238E27FC236}">
                <a16:creationId xmlns:a16="http://schemas.microsoft.com/office/drawing/2014/main" xmlns="" id="{FC570D31-FD80-4E0F-9A42-9829574892E7}"/>
              </a:ext>
            </a:extLst>
          </p:cNvPr>
          <p:cNvSpPr/>
          <p:nvPr/>
        </p:nvSpPr>
        <p:spPr bwMode="auto">
          <a:xfrm>
            <a:off x="3997826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4" name="Rettangolo con due angoli in diagonale arrotondati 93">
            <a:extLst>
              <a:ext uri="{FF2B5EF4-FFF2-40B4-BE49-F238E27FC236}">
                <a16:creationId xmlns:a16="http://schemas.microsoft.com/office/drawing/2014/main" xmlns="" id="{0FF34FF6-02E4-405A-9855-869ECA301CDE}"/>
              </a:ext>
            </a:extLst>
          </p:cNvPr>
          <p:cNvSpPr/>
          <p:nvPr/>
        </p:nvSpPr>
        <p:spPr bwMode="auto">
          <a:xfrm>
            <a:off x="2976620" y="6074859"/>
            <a:ext cx="885143" cy="303850"/>
          </a:xfrm>
          <a:prstGeom prst="round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xmlns="" id="{83158CC3-85B7-4207-B1C5-A94B6CDBDF50}"/>
              </a:ext>
            </a:extLst>
          </p:cNvPr>
          <p:cNvSpPr txBox="1"/>
          <p:nvPr/>
        </p:nvSpPr>
        <p:spPr>
          <a:xfrm>
            <a:off x="3904796" y="6031548"/>
            <a:ext cx="10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25-34</a:t>
            </a:r>
            <a:endParaRPr kumimoji="0" lang="it-IT" sz="18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xmlns="" id="{437133E9-0864-4CDC-8181-064E186F6C85}"/>
              </a:ext>
            </a:extLst>
          </p:cNvPr>
          <p:cNvSpPr txBox="1"/>
          <p:nvPr/>
        </p:nvSpPr>
        <p:spPr>
          <a:xfrm>
            <a:off x="4922110" y="6031548"/>
            <a:ext cx="10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35-44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xmlns="" id="{C7BA216B-8A76-4779-87D5-7E3A6858F52B}"/>
              </a:ext>
            </a:extLst>
          </p:cNvPr>
          <p:cNvSpPr txBox="1"/>
          <p:nvPr/>
        </p:nvSpPr>
        <p:spPr>
          <a:xfrm>
            <a:off x="5949472" y="6031548"/>
            <a:ext cx="106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45-54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xmlns="" id="{87DF2DA6-6D2C-4498-BAA6-0A244F9ABE06}"/>
              </a:ext>
            </a:extLst>
          </p:cNvPr>
          <p:cNvSpPr txBox="1"/>
          <p:nvPr/>
        </p:nvSpPr>
        <p:spPr>
          <a:xfrm>
            <a:off x="6945521" y="6031548"/>
            <a:ext cx="106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55-64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xmlns="" id="{0D20DF27-5ECE-416E-8CF9-B2C0D782BC1B}"/>
              </a:ext>
            </a:extLst>
          </p:cNvPr>
          <p:cNvSpPr txBox="1"/>
          <p:nvPr/>
        </p:nvSpPr>
        <p:spPr>
          <a:xfrm>
            <a:off x="7891326" y="6031548"/>
            <a:ext cx="123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&gt; 64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xmlns="" id="{BD7A17EB-9773-42F5-9AEC-EB8ACF333776}"/>
              </a:ext>
            </a:extLst>
          </p:cNvPr>
          <p:cNvSpPr txBox="1"/>
          <p:nvPr/>
        </p:nvSpPr>
        <p:spPr>
          <a:xfrm>
            <a:off x="2887482" y="6031548"/>
            <a:ext cx="109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18-24</a:t>
            </a:r>
            <a:endParaRPr kumimoji="0" lang="it-IT" sz="18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xmlns="" id="{5FBA2576-8AF9-48FA-A98A-46809BBAAC21}"/>
              </a:ext>
            </a:extLst>
          </p:cNvPr>
          <p:cNvSpPr/>
          <p:nvPr/>
        </p:nvSpPr>
        <p:spPr>
          <a:xfrm>
            <a:off x="7326471" y="735781"/>
            <a:ext cx="2724711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b="0" i="1" dirty="0">
                <a:latin typeface="Century Gothic" panose="020B0502020202020204" pitchFamily="34" charset="0"/>
              </a:rPr>
              <a:t>Valori percentuali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63DF4A-0EA5-E43C-A8D1-6E585884DC79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Identikit del consumatore illegale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Centro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4C48BEAA-24AB-4767-8967-70A1EC65B4F4}"/>
              </a:ext>
            </a:extLst>
          </p:cNvPr>
          <p:cNvGraphicFramePr>
            <a:graphicFrameLocks/>
          </p:cNvGraphicFramePr>
          <p:nvPr/>
        </p:nvGraphicFramePr>
        <p:xfrm>
          <a:off x="2976619" y="4341990"/>
          <a:ext cx="6149729" cy="17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9666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ttangolo 196">
            <a:extLst>
              <a:ext uri="{FF2B5EF4-FFF2-40B4-BE49-F238E27FC236}">
                <a16:creationId xmlns:a16="http://schemas.microsoft.com/office/drawing/2014/main" xmlns="" id="{7C1D7241-BF21-44F8-A787-A856ECB7DC52}"/>
              </a:ext>
            </a:extLst>
          </p:cNvPr>
          <p:cNvSpPr/>
          <p:nvPr/>
        </p:nvSpPr>
        <p:spPr bwMode="auto">
          <a:xfrm>
            <a:off x="1220590" y="1769904"/>
            <a:ext cx="2101971" cy="11580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198" name="Rettangolo con due angoli in diagonale arrotondati 197">
            <a:extLst>
              <a:ext uri="{FF2B5EF4-FFF2-40B4-BE49-F238E27FC236}">
                <a16:creationId xmlns:a16="http://schemas.microsoft.com/office/drawing/2014/main" xmlns="" id="{273CCD35-F68D-4D9A-838A-5FB2941A77D4}"/>
              </a:ext>
            </a:extLst>
          </p:cNvPr>
          <p:cNvSpPr/>
          <p:nvPr/>
        </p:nvSpPr>
        <p:spPr bwMode="auto">
          <a:xfrm>
            <a:off x="1008480" y="2822690"/>
            <a:ext cx="2534682" cy="784216"/>
          </a:xfrm>
          <a:prstGeom prst="round2DiagRect">
            <a:avLst/>
          </a:prstGeom>
          <a:solidFill>
            <a:srgbClr val="DAE3F3"/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16,1</a:t>
            </a:r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xmlns="" id="{DF650C31-B9A0-4A40-B4F1-6AE950B0C807}"/>
              </a:ext>
            </a:extLst>
          </p:cNvPr>
          <p:cNvSpPr txBox="1"/>
          <p:nvPr/>
        </p:nvSpPr>
        <p:spPr>
          <a:xfrm>
            <a:off x="1340269" y="2186564"/>
            <a:ext cx="186117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LAUREA</a:t>
            </a:r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xmlns="" id="{BF2FE092-3047-4321-82E9-659FC0B65BEA}"/>
              </a:ext>
            </a:extLst>
          </p:cNvPr>
          <p:cNvSpPr/>
          <p:nvPr/>
        </p:nvSpPr>
        <p:spPr bwMode="auto">
          <a:xfrm>
            <a:off x="4045779" y="1760151"/>
            <a:ext cx="2101971" cy="11580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1" name="Rettangolo con due angoli in diagonale arrotondati 200">
            <a:extLst>
              <a:ext uri="{FF2B5EF4-FFF2-40B4-BE49-F238E27FC236}">
                <a16:creationId xmlns:a16="http://schemas.microsoft.com/office/drawing/2014/main" xmlns="" id="{D59A91EA-263F-4FCF-AF4E-D33C4C8643BF}"/>
              </a:ext>
            </a:extLst>
          </p:cNvPr>
          <p:cNvSpPr/>
          <p:nvPr/>
        </p:nvSpPr>
        <p:spPr bwMode="auto">
          <a:xfrm>
            <a:off x="3948882" y="2799982"/>
            <a:ext cx="2304256" cy="784216"/>
          </a:xfrm>
          <a:prstGeom prst="round2DiagRect">
            <a:avLst/>
          </a:prstGeom>
          <a:solidFill>
            <a:srgbClr val="DAE3F3"/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44,1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4D68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202" name="Rettangolo 201">
            <a:extLst>
              <a:ext uri="{FF2B5EF4-FFF2-40B4-BE49-F238E27FC236}">
                <a16:creationId xmlns:a16="http://schemas.microsoft.com/office/drawing/2014/main" xmlns="" id="{2BF45AC9-A619-4984-92DF-3D58E202D111}"/>
              </a:ext>
            </a:extLst>
          </p:cNvPr>
          <p:cNvSpPr/>
          <p:nvPr/>
        </p:nvSpPr>
        <p:spPr bwMode="auto">
          <a:xfrm>
            <a:off x="1235917" y="4346893"/>
            <a:ext cx="2101971" cy="11580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03" name="Rettangolo con due angoli in diagonale arrotondati 202">
            <a:extLst>
              <a:ext uri="{FF2B5EF4-FFF2-40B4-BE49-F238E27FC236}">
                <a16:creationId xmlns:a16="http://schemas.microsoft.com/office/drawing/2014/main" xmlns="" id="{0DC5B09D-F879-4D17-AF9A-F6CD8187D4BB}"/>
              </a:ext>
            </a:extLst>
          </p:cNvPr>
          <p:cNvSpPr/>
          <p:nvPr/>
        </p:nvSpPr>
        <p:spPr bwMode="auto">
          <a:xfrm>
            <a:off x="1139020" y="5386724"/>
            <a:ext cx="2304256" cy="784800"/>
          </a:xfrm>
          <a:prstGeom prst="round2DiagRect">
            <a:avLst/>
          </a:prstGeom>
          <a:solidFill>
            <a:srgbClr val="DAE3F3"/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32,9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4D68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xmlns="" id="{36395676-A14E-41BD-8E7A-3B615F517672}"/>
              </a:ext>
            </a:extLst>
          </p:cNvPr>
          <p:cNvSpPr txBox="1"/>
          <p:nvPr/>
        </p:nvSpPr>
        <p:spPr>
          <a:xfrm>
            <a:off x="4306549" y="2063454"/>
            <a:ext cx="15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MEDIE SUPERIORI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xmlns="" id="{78B466F0-22F7-4A35-B211-36F9D842BAD3}"/>
              </a:ext>
            </a:extLst>
          </p:cNvPr>
          <p:cNvSpPr txBox="1"/>
          <p:nvPr/>
        </p:nvSpPr>
        <p:spPr>
          <a:xfrm>
            <a:off x="1211028" y="4773048"/>
            <a:ext cx="2101971" cy="43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MEDIE INFERIORI</a:t>
            </a:r>
          </a:p>
        </p:txBody>
      </p:sp>
      <p:sp>
        <p:nvSpPr>
          <p:cNvPr id="215" name="Rettangolo 214">
            <a:extLst>
              <a:ext uri="{FF2B5EF4-FFF2-40B4-BE49-F238E27FC236}">
                <a16:creationId xmlns:a16="http://schemas.microsoft.com/office/drawing/2014/main" xmlns="" id="{FBDDA88A-7E7A-4892-A04B-6C685502334E}"/>
              </a:ext>
            </a:extLst>
          </p:cNvPr>
          <p:cNvSpPr/>
          <p:nvPr/>
        </p:nvSpPr>
        <p:spPr bwMode="auto">
          <a:xfrm>
            <a:off x="4025474" y="4344777"/>
            <a:ext cx="2101971" cy="11580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216" name="Rettangolo con due angoli in diagonale arrotondati 215">
            <a:extLst>
              <a:ext uri="{FF2B5EF4-FFF2-40B4-BE49-F238E27FC236}">
                <a16:creationId xmlns:a16="http://schemas.microsoft.com/office/drawing/2014/main" xmlns="" id="{DCCCF406-249A-4ABA-A750-C86D414F4B4C}"/>
              </a:ext>
            </a:extLst>
          </p:cNvPr>
          <p:cNvSpPr/>
          <p:nvPr/>
        </p:nvSpPr>
        <p:spPr bwMode="auto">
          <a:xfrm>
            <a:off x="3928577" y="5384608"/>
            <a:ext cx="2304256" cy="784800"/>
          </a:xfrm>
          <a:prstGeom prst="round2DiagRect">
            <a:avLst/>
          </a:prstGeom>
          <a:solidFill>
            <a:srgbClr val="DAE3F3"/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6,9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4D68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217" name="CasellaDiTesto 216">
            <a:extLst>
              <a:ext uri="{FF2B5EF4-FFF2-40B4-BE49-F238E27FC236}">
                <a16:creationId xmlns:a16="http://schemas.microsoft.com/office/drawing/2014/main" xmlns="" id="{E8C4E9F2-85BD-46BE-BF4F-97E13208D033}"/>
              </a:ext>
            </a:extLst>
          </p:cNvPr>
          <p:cNvSpPr txBox="1"/>
          <p:nvPr/>
        </p:nvSpPr>
        <p:spPr>
          <a:xfrm>
            <a:off x="4034867" y="4700388"/>
            <a:ext cx="2101971" cy="578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ELEMENTARI/ NESSUN TITOLO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xmlns="" id="{5E0D2FE6-610E-46EE-B74D-DCA2E5E2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57667" y="1232620"/>
            <a:ext cx="881684" cy="881684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xmlns="" id="{91FFEFA6-BA07-4CE2-A84D-648C9B8268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31762" y="3685444"/>
            <a:ext cx="913698" cy="913698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xmlns="" id="{D62B94E3-3E59-4A93-8782-85415CAF8E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56264" y="3829460"/>
            <a:ext cx="805758" cy="805758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xmlns="" id="{A8C624CC-3998-47AD-9E18-C8D0CB509E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70699" y="1125609"/>
            <a:ext cx="961022" cy="961022"/>
          </a:xfrm>
          <a:prstGeom prst="rect">
            <a:avLst/>
          </a:prstGeom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xmlns="" id="{6423E101-D6A4-455C-9A44-948520C22206}"/>
              </a:ext>
            </a:extLst>
          </p:cNvPr>
          <p:cNvSpPr/>
          <p:nvPr/>
        </p:nvSpPr>
        <p:spPr bwMode="auto">
          <a:xfrm>
            <a:off x="895002" y="1232620"/>
            <a:ext cx="5511936" cy="502612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206" name="Rettangolo arrotondato 64">
            <a:extLst>
              <a:ext uri="{FF2B5EF4-FFF2-40B4-BE49-F238E27FC236}">
                <a16:creationId xmlns:a16="http://schemas.microsoft.com/office/drawing/2014/main" xmlns="" id="{A331354A-0ABF-4646-ADD4-2C4DBC769FE5}"/>
              </a:ext>
            </a:extLst>
          </p:cNvPr>
          <p:cNvSpPr/>
          <p:nvPr/>
        </p:nvSpPr>
        <p:spPr bwMode="auto">
          <a:xfrm rot="21141426">
            <a:off x="698031" y="892527"/>
            <a:ext cx="2309685" cy="4220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TITOLO DI STUDIO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xmlns="" id="{20A336E0-2E9B-43C5-B9A3-5F8C686C1929}"/>
              </a:ext>
            </a:extLst>
          </p:cNvPr>
          <p:cNvSpPr/>
          <p:nvPr/>
        </p:nvSpPr>
        <p:spPr bwMode="auto">
          <a:xfrm>
            <a:off x="6772410" y="1232620"/>
            <a:ext cx="4362753" cy="49367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</a:endParaRPr>
          </a:p>
        </p:txBody>
      </p:sp>
      <p:sp>
        <p:nvSpPr>
          <p:cNvPr id="60" name="Rettangolo arrotondato 64">
            <a:extLst>
              <a:ext uri="{FF2B5EF4-FFF2-40B4-BE49-F238E27FC236}">
                <a16:creationId xmlns:a16="http://schemas.microsoft.com/office/drawing/2014/main" xmlns="" id="{0F81DF8B-626D-4580-AA19-940AACC1E1A3}"/>
              </a:ext>
            </a:extLst>
          </p:cNvPr>
          <p:cNvSpPr/>
          <p:nvPr/>
        </p:nvSpPr>
        <p:spPr bwMode="auto">
          <a:xfrm rot="21141426">
            <a:off x="6745993" y="849984"/>
            <a:ext cx="2115335" cy="4220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rPr>
              <a:t>PROFESSIONE</a:t>
            </a:r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xmlns="" id="{C6C77A37-4AA0-4F33-896F-DCD9DBB3AB80}"/>
              </a:ext>
            </a:extLst>
          </p:cNvPr>
          <p:cNvSpPr/>
          <p:nvPr/>
        </p:nvSpPr>
        <p:spPr>
          <a:xfrm>
            <a:off x="9131929" y="914210"/>
            <a:ext cx="2724711" cy="2923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ctr"/>
            <a:r>
              <a:rPr lang="it-IT" sz="1200" b="0" i="1" dirty="0">
                <a:latin typeface="Century Gothic" panose="020B0502020202020204" pitchFamily="34" charset="0"/>
              </a:rPr>
              <a:t>Valori percentuali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C247E968-8020-D474-477F-41776547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46618"/>
              </p:ext>
            </p:extLst>
          </p:nvPr>
        </p:nvGraphicFramePr>
        <p:xfrm>
          <a:off x="7044015" y="1669231"/>
          <a:ext cx="3795462" cy="4175388"/>
        </p:xfrm>
        <a:graphic>
          <a:graphicData uri="http://schemas.openxmlformats.org/drawingml/2006/table">
            <a:tbl>
              <a:tblPr/>
              <a:tblGrid>
                <a:gridCol w="2759436">
                  <a:extLst>
                    <a:ext uri="{9D8B030D-6E8A-4147-A177-3AD203B41FA5}">
                      <a16:colId xmlns:a16="http://schemas.microsoft.com/office/drawing/2014/main" xmlns="" val="3192529947"/>
                    </a:ext>
                  </a:extLst>
                </a:gridCol>
                <a:gridCol w="1036026">
                  <a:extLst>
                    <a:ext uri="{9D8B030D-6E8A-4147-A177-3AD203B41FA5}">
                      <a16:colId xmlns:a16="http://schemas.microsoft.com/office/drawing/2014/main" xmlns="" val="3519804716"/>
                    </a:ext>
                  </a:extLst>
                </a:gridCol>
              </a:tblGrid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Impiegato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46531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077735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Studente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703805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Pensionato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4347925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Libero professionista/Imprenditore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24644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Disoccupato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051879"/>
                  </a:ext>
                </a:extLst>
              </a:tr>
              <a:tr h="59648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Casalinga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24102"/>
                  </a:ext>
                </a:extLst>
              </a:tr>
            </a:tbl>
          </a:graphicData>
        </a:graphic>
      </p:graphicFrame>
      <p:pic>
        <p:nvPicPr>
          <p:cNvPr id="3" name="Immagine 6" descr="format2">
            <a:extLst>
              <a:ext uri="{FF2B5EF4-FFF2-40B4-BE49-F238E27FC236}">
                <a16:creationId xmlns:a16="http://schemas.microsoft.com/office/drawing/2014/main" xmlns="" id="{B729F30F-C6ED-C25D-CC8D-64639075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F413150-FEAD-6C23-6EDE-81C2EFC72FE3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Identikit del consumatore illegale |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Centro</a:t>
            </a:r>
          </a:p>
        </p:txBody>
      </p:sp>
    </p:spTree>
    <p:extLst>
      <p:ext uri="{BB962C8B-B14F-4D97-AF65-F5344CB8AC3E}">
        <p14:creationId xmlns:p14="http://schemas.microsoft.com/office/powerpoint/2010/main" val="385506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format2">
            <a:extLst>
              <a:ext uri="{FF2B5EF4-FFF2-40B4-BE49-F238E27FC236}">
                <a16:creationId xmlns:a16="http://schemas.microsoft.com/office/drawing/2014/main" xmlns="" id="{C8CD5E87-B336-4164-ADCC-7658C866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FCBD81A-57E6-411F-95C9-F4031487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970633"/>
            <a:ext cx="11356928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it-IT" b="0" dirty="0">
                <a:solidFill>
                  <a:srgbClr val="000000"/>
                </a:solidFill>
                <a:latin typeface="Century Gothic" panose="020B0502020202020204" pitchFamily="34" charset="0"/>
              </a:rPr>
              <a:t>Da diversi anni Confcommercio realizza </a:t>
            </a:r>
            <a:r>
              <a:rPr lang="it-IT" b="0" dirty="0">
                <a:latin typeface="Century Gothic" panose="020B0502020202020204" pitchFamily="34" charset="0"/>
              </a:rPr>
              <a:t>l’indagine su illegalità, contraffazione e abusivismo. Obiettivo del presente lavoro è </a:t>
            </a:r>
            <a:r>
              <a:rPr lang="it-IT" b="0" dirty="0" smtClean="0">
                <a:latin typeface="Century Gothic" panose="020B0502020202020204" pitchFamily="34" charset="0"/>
              </a:rPr>
              <a:t>fornire </a:t>
            </a:r>
            <a:r>
              <a:rPr lang="it-IT" b="0" dirty="0">
                <a:latin typeface="Century Gothic" panose="020B0502020202020204" pitchFamily="34" charset="0"/>
              </a:rPr>
              <a:t>un quadro aggiornato - ed in serie storica - sulla diffusione di alcuni  fenomeni criminali che più di altri colpiscono le imprese del terziario di mercato e impattano sugli stili di acquisto dei consumatori. </a:t>
            </a:r>
          </a:p>
          <a:p>
            <a:pPr marL="0" indent="0" algn="just">
              <a:buNone/>
            </a:pPr>
            <a:endParaRPr lang="it-IT" b="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b="0" dirty="0">
                <a:latin typeface="Century Gothic" panose="020B0502020202020204" pitchFamily="34" charset="0"/>
              </a:rPr>
              <a:t>L’indagine, realizzata nel mese di aprile 2024, è stata effettuata su un campione statisticamente rappresentativo dei consumatori italiani (1.600 casi) e di imprese del terziario di mercato (1.600 casi). </a:t>
            </a:r>
          </a:p>
          <a:p>
            <a:pPr marL="0" indent="0" algn="just">
              <a:buNone/>
            </a:pPr>
            <a:endParaRPr lang="it-IT" b="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it-IT" altLang="it-IT" b="0" dirty="0">
                <a:solidFill>
                  <a:srgbClr val="000000"/>
                </a:solidFill>
                <a:latin typeface="Century Gothic" panose="020B0502020202020204" pitchFamily="34" charset="0"/>
              </a:rPr>
              <a:t>Nel Rapporto sono stati messi a confronto i dati nazionali con quelli della </a:t>
            </a:r>
            <a:r>
              <a:rPr lang="it-IT" altLang="it-IT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macroarea</a:t>
            </a:r>
            <a:r>
              <a:rPr lang="it-IT" altLang="it-IT" b="0" dirty="0">
                <a:solidFill>
                  <a:srgbClr val="000000"/>
                </a:solidFill>
                <a:latin typeface="Century Gothic" panose="020B0502020202020204" pitchFamily="34" charset="0"/>
              </a:rPr>
              <a:t> geografica del Nord Ovest. L’indagine contiene anche delle rilevazioni </a:t>
            </a:r>
            <a:r>
              <a:rPr lang="it-IT" b="0" dirty="0">
                <a:latin typeface="Century Gothic" panose="020B0502020202020204" pitchFamily="34" charset="0"/>
              </a:rPr>
              <a:t>per centri abitati di piccole (&lt;10.000 abitanti), di medie (tra i 10.000 e i 100.000 abitanti) e di grandi dimensioni (&gt;100.000 abitanti). </a:t>
            </a:r>
          </a:p>
          <a:p>
            <a:pPr marL="0" indent="0" algn="just">
              <a:buNone/>
            </a:pPr>
            <a:endParaRPr lang="it-IT" altLang="it-IT" b="0" dirty="0">
              <a:latin typeface="Century Gothic" panose="020B0502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4C47B5-DD6E-4413-8937-064789EE549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Nota metodologica|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0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2DAD041-7546-4E0D-B3BE-07371065D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" r="7368"/>
          <a:stretch/>
        </p:blipFill>
        <p:spPr>
          <a:xfrm>
            <a:off x="-8802" y="-13855"/>
            <a:ext cx="12200802" cy="6858000"/>
          </a:xfrm>
          <a:prstGeom prst="rect">
            <a:avLst/>
          </a:prstGeom>
        </p:spPr>
      </p:pic>
      <p:pic>
        <p:nvPicPr>
          <p:cNvPr id="3" name="Immagine 6" descr="format2">
            <a:extLst>
              <a:ext uri="{FF2B5EF4-FFF2-40B4-BE49-F238E27FC236}">
                <a16:creationId xmlns:a16="http://schemas.microsoft.com/office/drawing/2014/main" xmlns="" id="{C8CD5E87-B336-4164-ADCC-7658C866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" y="63246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075A49A-8A39-4B59-9120-ECEB73F3218E}"/>
              </a:ext>
            </a:extLst>
          </p:cNvPr>
          <p:cNvSpPr/>
          <p:nvPr/>
        </p:nvSpPr>
        <p:spPr bwMode="auto">
          <a:xfrm>
            <a:off x="929586" y="4797152"/>
            <a:ext cx="9990950" cy="10081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800" dirty="0">
                <a:solidFill>
                  <a:srgbClr val="014983"/>
                </a:solidFill>
                <a:latin typeface="Century Gothic" panose="020B0502020202020204" pitchFamily="34" charset="0"/>
              </a:rPr>
              <a:t>INDAGINE SULLE IMPRESE DEL TERZIARIO DI MERCATO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C3BD2E2E-8472-4D47-8C5F-C2B8A6E40746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368" y="6093296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CE23B08F-EFFD-446A-ACE8-EBD20D2B9343}"/>
              </a:ext>
            </a:extLst>
          </p:cNvPr>
          <p:cNvCxnSpPr>
            <a:cxnSpLocks/>
          </p:cNvCxnSpPr>
          <p:nvPr/>
        </p:nvCxnSpPr>
        <p:spPr bwMode="auto">
          <a:xfrm flipH="1">
            <a:off x="559768" y="6032771"/>
            <a:ext cx="82269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CE951DF2-A909-4308-A16E-2041AA5724AA}"/>
              </a:ext>
            </a:extLst>
          </p:cNvPr>
          <p:cNvCxnSpPr>
            <a:cxnSpLocks/>
          </p:cNvCxnSpPr>
          <p:nvPr/>
        </p:nvCxnSpPr>
        <p:spPr bwMode="auto">
          <a:xfrm>
            <a:off x="767408" y="1772569"/>
            <a:ext cx="0" cy="4088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FB792B28-7DD9-4B18-9F87-ADAE35BE28CB}"/>
              </a:ext>
            </a:extLst>
          </p:cNvPr>
          <p:cNvCxnSpPr>
            <a:cxnSpLocks/>
          </p:cNvCxnSpPr>
          <p:nvPr/>
        </p:nvCxnSpPr>
        <p:spPr bwMode="auto">
          <a:xfrm flipV="1">
            <a:off x="840408" y="1772569"/>
            <a:ext cx="0" cy="40166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498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25139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800" y="1700384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alla criminalità (in particolare a furti, rapine, usura, racket e estorsioni) lei direbbe che nel 2023 rispetto al 2022 i livelli di sicurezza sono…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xmlns="" id="{0DD64EBD-82E0-2E0A-1764-23D612EAFCD9}"/>
              </a:ext>
            </a:extLst>
          </p:cNvPr>
          <p:cNvGraphicFramePr>
            <a:graphicFrameLocks noGrp="1"/>
          </p:cNvGraphicFramePr>
          <p:nvPr/>
        </p:nvGraphicFramePr>
        <p:xfrm>
          <a:off x="2015230" y="5016465"/>
          <a:ext cx="7803468" cy="66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156">
                  <a:extLst>
                    <a:ext uri="{9D8B030D-6E8A-4147-A177-3AD203B41FA5}">
                      <a16:colId xmlns:a16="http://schemas.microsoft.com/office/drawing/2014/main" xmlns="" val="3184259971"/>
                    </a:ext>
                  </a:extLst>
                </a:gridCol>
                <a:gridCol w="2601156">
                  <a:extLst>
                    <a:ext uri="{9D8B030D-6E8A-4147-A177-3AD203B41FA5}">
                      <a16:colId xmlns:a16="http://schemas.microsoft.com/office/drawing/2014/main" xmlns="" val="1517046536"/>
                    </a:ext>
                  </a:extLst>
                </a:gridCol>
                <a:gridCol w="2601156">
                  <a:extLst>
                    <a:ext uri="{9D8B030D-6E8A-4147-A177-3AD203B41FA5}">
                      <a16:colId xmlns:a16="http://schemas.microsoft.com/office/drawing/2014/main" xmlns="" val="551768805"/>
                    </a:ext>
                  </a:extLst>
                </a:gridCol>
              </a:tblGrid>
              <a:tr h="666248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MIGLIORATI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RIMASTI INVARIATI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PEGGIORATI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491397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9BE4A97-4E7F-87CF-B2C9-1AA321467343}"/>
              </a:ext>
            </a:extLst>
          </p:cNvPr>
          <p:cNvSpPr txBox="1"/>
          <p:nvPr/>
        </p:nvSpPr>
        <p:spPr>
          <a:xfrm>
            <a:off x="2170590" y="2747928"/>
            <a:ext cx="6245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livelli di sicurezza sono… </a:t>
            </a:r>
            <a:endParaRPr lang="it-IT" sz="1600" i="1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A591E30-B55B-4042-8A2C-919F88541055}"/>
              </a:ext>
            </a:extLst>
          </p:cNvPr>
          <p:cNvGrpSpPr/>
          <p:nvPr/>
        </p:nvGrpSpPr>
        <p:grpSpPr>
          <a:xfrm>
            <a:off x="9637846" y="2624152"/>
            <a:ext cx="1785080" cy="924660"/>
            <a:chOff x="9834920" y="3011438"/>
            <a:chExt cx="1785080" cy="924660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513852D4-7F8F-1E1C-A44C-546E51E899E5}"/>
                </a:ext>
              </a:extLst>
            </p:cNvPr>
            <p:cNvSpPr/>
            <p:nvPr/>
          </p:nvSpPr>
          <p:spPr bwMode="auto">
            <a:xfrm>
              <a:off x="11277925" y="3347110"/>
              <a:ext cx="252000" cy="252000"/>
            </a:xfrm>
            <a:prstGeom prst="ellipse">
              <a:avLst/>
            </a:prstGeom>
            <a:solidFill>
              <a:srgbClr val="156082"/>
            </a:solidFill>
            <a:ln w="12700" cap="flat" cmpd="sng" algn="ctr">
              <a:solidFill>
                <a:srgbClr val="5C87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xmlns="" id="{0A4D09AA-B995-8F03-0447-02D3373B31DB}"/>
                </a:ext>
              </a:extLst>
            </p:cNvPr>
            <p:cNvSpPr/>
            <p:nvPr/>
          </p:nvSpPr>
          <p:spPr bwMode="auto">
            <a:xfrm>
              <a:off x="11277925" y="3684098"/>
              <a:ext cx="252000" cy="252000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91BF556C-6DED-3A5F-C0B8-C3E574D6BEAA}"/>
                </a:ext>
              </a:extLst>
            </p:cNvPr>
            <p:cNvSpPr txBox="1"/>
            <p:nvPr/>
          </p:nvSpPr>
          <p:spPr>
            <a:xfrm>
              <a:off x="9944689" y="331757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ITALIA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CA6CD63F-84B3-E14A-5641-53D9CB96A52B}"/>
                </a:ext>
              </a:extLst>
            </p:cNvPr>
            <p:cNvSpPr txBox="1"/>
            <p:nvPr/>
          </p:nvSpPr>
          <p:spPr>
            <a:xfrm>
              <a:off x="9944689" y="3683623"/>
              <a:ext cx="13352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b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CENTRO</a:t>
              </a:r>
              <a:endParaRPr kumimoji="0" lang="it-IT" sz="10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C6080FC3-FD99-8443-D936-C3BAE02845A6}"/>
                </a:ext>
              </a:extLst>
            </p:cNvPr>
            <p:cNvSpPr txBox="1"/>
            <p:nvPr/>
          </p:nvSpPr>
          <p:spPr>
            <a:xfrm>
              <a:off x="9834920" y="3011438"/>
              <a:ext cx="178508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1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Valori percentuali</a:t>
              </a:r>
              <a:endParaRPr lang="it-IT" b="0" i="1" dirty="0"/>
            </a:p>
          </p:txBody>
        </p:sp>
      </p:grpSp>
      <p:sp>
        <p:nvSpPr>
          <p:cNvPr id="18" name="Text Box 49">
            <a:extLst>
              <a:ext uri="{FF2B5EF4-FFF2-40B4-BE49-F238E27FC236}">
                <a16:creationId xmlns:a16="http://schemas.microsoft.com/office/drawing/2014/main" xmlns="" id="{76EA33EB-1F34-117D-CA50-60046AD1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400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04CFD234-AC49-77EC-258F-55CB2FAFCD55}"/>
              </a:ext>
            </a:extLst>
          </p:cNvPr>
          <p:cNvGraphicFramePr>
            <a:graphicFrameLocks/>
          </p:cNvGraphicFramePr>
          <p:nvPr/>
        </p:nvGraphicFramePr>
        <p:xfrm>
          <a:off x="1970840" y="3240808"/>
          <a:ext cx="7856739" cy="216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2E6AA406-7F39-3813-D12B-75A1D10DF6A7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Percezione dei livelli di sicurezza |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Il 20,8% delle imprese del terziario di mercato del Centro ha percepito un peggioramento dei livelli di sicurezza nel 2023. Il valore è superiore al dato Italia.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69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6D125-0C5E-4593-8936-DFF7151F80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Percezione dei livelli di sicurezza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A89FB03-EE91-F792-CD5A-52AD27F46BE3}"/>
              </a:ext>
            </a:extLst>
          </p:cNvPr>
          <p:cNvSpPr txBox="1"/>
          <p:nvPr/>
        </p:nvSpPr>
        <p:spPr>
          <a:xfrm>
            <a:off x="334800" y="1673750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alla criminalità (in particolare a furti, rapine, usura, racket e estorsioni) lei direbbe che nel 2023 rispetto al 2022 i livelli di sicurezza sono…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0AD7997-8DB2-3B05-413A-B63348A50B84}"/>
              </a:ext>
            </a:extLst>
          </p:cNvPr>
          <p:cNvSpPr/>
          <p:nvPr/>
        </p:nvSpPr>
        <p:spPr bwMode="auto">
          <a:xfrm>
            <a:off x="6001304" y="2992926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A7997540-1D93-2E00-EA91-178AA539740C}"/>
              </a:ext>
            </a:extLst>
          </p:cNvPr>
          <p:cNvGraphicFramePr>
            <a:graphicFrameLocks noGrp="1"/>
          </p:cNvGraphicFramePr>
          <p:nvPr/>
        </p:nvGraphicFramePr>
        <p:xfrm>
          <a:off x="1174671" y="3371306"/>
          <a:ext cx="9682717" cy="2408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522671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MIGLIORATI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604043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RIMASTI INVARIATI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81,2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69,0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66,8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99846"/>
                  </a:ext>
                </a:extLst>
              </a:tr>
              <a:tr h="628617">
                <a:tc>
                  <a:txBody>
                    <a:bodyPr/>
                    <a:lstStyle/>
                    <a:p>
                      <a:pPr marL="0" algn="r" defTabSz="914377" rtl="0" eaLnBrk="1" fontAlgn="t" latinLnBrk="0" hangingPunct="1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PEGGIORATI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963642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FE88742-F09C-E898-EE0E-E67FF43ECC76}"/>
              </a:ext>
            </a:extLst>
          </p:cNvPr>
          <p:cNvSpPr txBox="1"/>
          <p:nvPr/>
        </p:nvSpPr>
        <p:spPr>
          <a:xfrm>
            <a:off x="8971918" y="2696770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E6C7872-6BE0-5F66-4F8A-C6A554D8CC9C}"/>
              </a:ext>
            </a:extLst>
          </p:cNvPr>
          <p:cNvSpPr/>
          <p:nvPr/>
        </p:nvSpPr>
        <p:spPr bwMode="auto">
          <a:xfrm>
            <a:off x="1174671" y="5146886"/>
            <a:ext cx="9682717" cy="58477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A35D02D2-1347-ED56-01FB-1ED1BD24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400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6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ED82410-E4D3-4DBE-9012-E275CF020CF8}"/>
              </a:ext>
            </a:extLst>
          </p:cNvPr>
          <p:cNvSpPr txBox="1"/>
          <p:nvPr/>
        </p:nvSpPr>
        <p:spPr>
          <a:xfrm>
            <a:off x="334962" y="1845381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riferimento alla sua attività e al settore in cui questa opera, come valuta l’andamento dei crimini di seguito indicati nel corso del 2023 rispetto al 2022?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1C2C48E6-E3EF-8C73-63DF-ABA5718BD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00564"/>
              </p:ext>
            </p:extLst>
          </p:nvPr>
        </p:nvGraphicFramePr>
        <p:xfrm>
          <a:off x="941033" y="2876888"/>
          <a:ext cx="9868664" cy="3083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8246">
                  <a:extLst>
                    <a:ext uri="{9D8B030D-6E8A-4147-A177-3AD203B41FA5}">
                      <a16:colId xmlns:a16="http://schemas.microsoft.com/office/drawing/2014/main" xmlns="" val="137023301"/>
                    </a:ext>
                  </a:extLst>
                </a:gridCol>
                <a:gridCol w="2720209">
                  <a:extLst>
                    <a:ext uri="{9D8B030D-6E8A-4147-A177-3AD203B41FA5}">
                      <a16:colId xmlns:a16="http://schemas.microsoft.com/office/drawing/2014/main" xmlns="" val="1073521119"/>
                    </a:ext>
                  </a:extLst>
                </a:gridCol>
                <a:gridCol w="2720209">
                  <a:extLst>
                    <a:ext uri="{9D8B030D-6E8A-4147-A177-3AD203B41FA5}">
                      <a16:colId xmlns:a16="http://schemas.microsoft.com/office/drawing/2014/main" xmlns="" val="1293268000"/>
                    </a:ext>
                  </a:extLst>
                </a:gridCol>
              </a:tblGrid>
              <a:tr h="337564">
                <a:tc>
                  <a:txBody>
                    <a:bodyPr/>
                    <a:lstStyle/>
                    <a:p>
                      <a:pPr algn="r" fontAlgn="ctr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ITALIA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Centro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9890768"/>
                  </a:ext>
                </a:extLst>
              </a:tr>
              <a:tr h="3375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Usura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198404"/>
                  </a:ext>
                </a:extLst>
              </a:tr>
              <a:tr h="3375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Furti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154912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Aggressioni e violenze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522659"/>
                  </a:ext>
                </a:extLst>
              </a:tr>
              <a:tr h="3375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 di vandalismo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4975305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Estorsioni e racket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20,2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432001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Abusivismo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9105756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Rapine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7581099"/>
                  </a:ext>
                </a:extLst>
              </a:tr>
              <a:tr h="3375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Contraffazione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2314406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2F63644-8488-AD47-5720-EAA98DB50DBD}"/>
              </a:ext>
            </a:extLst>
          </p:cNvPr>
          <p:cNvSpPr txBox="1"/>
          <p:nvPr/>
        </p:nvSpPr>
        <p:spPr>
          <a:xfrm>
            <a:off x="892700" y="2836708"/>
            <a:ext cx="134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% aumentati</a:t>
            </a:r>
          </a:p>
        </p:txBody>
      </p:sp>
      <p:sp>
        <p:nvSpPr>
          <p:cNvPr id="2" name="Text Box 49">
            <a:extLst>
              <a:ext uri="{FF2B5EF4-FFF2-40B4-BE49-F238E27FC236}">
                <a16:creationId xmlns:a16="http://schemas.microsoft.com/office/drawing/2014/main" xmlns="" id="{903B4CDF-3541-1FCA-E665-6BAADF66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Centro400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1E8D31AB-C26C-02E3-7554-7E81EF0BCCA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lvl="0">
              <a:defRPr/>
            </a:pPr>
            <a:r>
              <a:rPr kumimoji="0" lang="it-IT" sz="2200" b="1" i="0" u="non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Andamento dei crimini |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 </a:t>
            </a:r>
            <a:r>
              <a:rPr kumimoji="0" lang="it-IT" sz="2200" b="1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L’usura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, l’estorsione ed il racket, i furti e gli atti di vandalismo sono i fenomeni criminali percepiti in maggior aumento dalle imprese del terziario del Centro. Le percentuali sui furti e gli atti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vandalici, rispettivamente del 19,3% e del 18,8%, sono inferiori 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ai valori nazionali pari </a:t>
            </a:r>
            <a:r>
              <a:rPr kumimoji="0" lang="it-IT" sz="2200" b="1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al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23,5% </a:t>
            </a:r>
            <a:r>
              <a:rPr kumimoji="0" lang="it-IT" sz="2200" b="1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al </a:t>
            </a:r>
            <a:r>
              <a:rPr lang="it-IT" sz="2200" dirty="0">
                <a:latin typeface="Century Gothic" panose="020B0502020202020204" pitchFamily="34" charset="0"/>
                <a:ea typeface="MS PGothic" charset="0"/>
                <a:cs typeface="Arial"/>
              </a:rPr>
              <a:t>21,1%</a:t>
            </a:r>
            <a:r>
              <a:rPr kumimoji="0" lang="it-IT" sz="22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.</a:t>
            </a:r>
            <a:endParaRPr kumimoji="0" lang="it-IT" sz="2200" b="1" i="0" u="non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55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E4273BD-9124-D6DB-1E3A-8AB24AEDB3E5}"/>
              </a:ext>
            </a:extLst>
          </p:cNvPr>
          <p:cNvSpPr txBox="1"/>
          <p:nvPr/>
        </p:nvSpPr>
        <p:spPr>
          <a:xfrm>
            <a:off x="335360" y="1194357"/>
            <a:ext cx="1158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Pensando alla criminalità (in particolare a furti, rapine, usura, racket e estorsioni) lei direbbe che nel 2023 rispetto al 2022 i livelli di sicurezza sono… </a:t>
            </a:r>
            <a:endParaRPr lang="it-IT" sz="1800" b="0" dirty="0">
              <a:latin typeface="Century Gothic" panose="020B0502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C66D125-0C5E-4593-8936-DFF7151F806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09312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MS PGothic" charset="0"/>
                <a:cs typeface="Arial"/>
              </a:rPr>
              <a:t>Andamento dei crimini |</a:t>
            </a:r>
            <a:r>
              <a:rPr kumimoji="0" lang="it-IT" altLang="it-IT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Analisi di dettaglio per ampiezza del comune.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charset="0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BE9A5C6-2BB8-A24C-0F80-2A63C47C37BB}"/>
              </a:ext>
            </a:extLst>
          </p:cNvPr>
          <p:cNvSpPr/>
          <p:nvPr/>
        </p:nvSpPr>
        <p:spPr bwMode="auto">
          <a:xfrm>
            <a:off x="5308846" y="2183452"/>
            <a:ext cx="4856083" cy="325416"/>
          </a:xfrm>
          <a:prstGeom prst="rect">
            <a:avLst/>
          </a:prstGeom>
          <a:solidFill>
            <a:srgbClr val="A2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AMPIEZZA DEL COMUNE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03791358-AEB5-FD02-7F09-76305E9DA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53986"/>
              </p:ext>
            </p:extLst>
          </p:nvPr>
        </p:nvGraphicFramePr>
        <p:xfrm>
          <a:off x="482213" y="2561832"/>
          <a:ext cx="9682717" cy="3177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573">
                  <a:extLst>
                    <a:ext uri="{9D8B030D-6E8A-4147-A177-3AD203B41FA5}">
                      <a16:colId xmlns:a16="http://schemas.microsoft.com/office/drawing/2014/main" xmlns="" val="2786696257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2694958599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402429141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619649790"/>
                    </a:ext>
                  </a:extLst>
                </a:gridCol>
                <a:gridCol w="1613786">
                  <a:extLst>
                    <a:ext uri="{9D8B030D-6E8A-4147-A177-3AD203B41FA5}">
                      <a16:colId xmlns:a16="http://schemas.microsoft.com/office/drawing/2014/main" xmlns="" val="838035758"/>
                    </a:ext>
                  </a:extLst>
                </a:gridCol>
              </a:tblGrid>
              <a:tr h="290655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8" marR="8718" marT="871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Centro</a:t>
                      </a:r>
                    </a:p>
                  </a:txBody>
                  <a:tcPr marL="8718" marR="8718" marT="8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Piccoli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Medi Centri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Grandi Centri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A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619269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Usura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604043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Furti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0099846"/>
                  </a:ext>
                </a:extLst>
              </a:tr>
              <a:tr h="439691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Aggressioni e violenze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9291589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 di vandalismo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429443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Estorsioni e racket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8824014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Abusivismo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17,6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8325858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Rapine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3123616"/>
                  </a:ext>
                </a:extLst>
              </a:tr>
              <a:tr h="3495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Contraffazione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503943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B1368C1-51A2-7A5E-50DC-81FDAE4445A7}"/>
              </a:ext>
            </a:extLst>
          </p:cNvPr>
          <p:cNvSpPr txBox="1"/>
          <p:nvPr/>
        </p:nvSpPr>
        <p:spPr>
          <a:xfrm>
            <a:off x="8279460" y="1887296"/>
            <a:ext cx="196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Valori percentuali</a:t>
            </a: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0DA40E3B-5A6A-3F8F-3681-BCA2FC25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361113"/>
            <a:ext cx="1146973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it-IT" altLang="it-IT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Base campione</a:t>
            </a:r>
            <a:r>
              <a:rPr lang="it-IT" altLang="it-IT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: Italia 1.600 casi; Centro 400 casi.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.	</a:t>
            </a:r>
            <a:endParaRPr lang="it-IT" altLang="it-IT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54116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AA6F81C7746D4BB0636BA1990CAB46" ma:contentTypeVersion="" ma:contentTypeDescription="Creare un nuovo documento." ma:contentTypeScope="" ma:versionID="5bc78e8cd6e88c3f2de71b805a12ac61">
  <xsd:schema xmlns:xsd="http://www.w3.org/2001/XMLSchema" xmlns:xs="http://www.w3.org/2001/XMLSchema" xmlns:p="http://schemas.microsoft.com/office/2006/metadata/properties" xmlns:ns2="b4144e9a-ec6e-4cc6-9537-5677e87a9fa5" targetNamespace="http://schemas.microsoft.com/office/2006/metadata/properties" ma:root="true" ma:fieldsID="501d8705047aa6e34c49280772238866" ns2:_="">
    <xsd:import namespace="b4144e9a-ec6e-4cc6-9537-5677e87a9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44e9a-ec6e-4cc6-9537-5677e87a9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951CF-BE3B-4C5E-A000-532719F0A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D7010-C1EF-4A34-9CB2-FFEDAA2E645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144e9a-ec6e-4cc6-9537-5677e87a9f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1FA23F-2992-48A4-B9E1-7474D71DA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44e9a-ec6e-4cc6-9537-5677e87a9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6244</TotalTime>
  <Words>5425</Words>
  <Application>Microsoft Office PowerPoint</Application>
  <PresentationFormat>Personalizzato</PresentationFormat>
  <Paragraphs>827</Paragraphs>
  <Slides>44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dc:description>.</dc:description>
  <cp:lastModifiedBy>Castellucci</cp:lastModifiedBy>
  <cp:revision>244</cp:revision>
  <cp:lastPrinted>2017-02-14T10:13:56Z</cp:lastPrinted>
  <dcterms:created xsi:type="dcterms:W3CDTF">2009-02-16T05:35:06Z</dcterms:created>
  <dcterms:modified xsi:type="dcterms:W3CDTF">2024-05-22T09:43:34Z</dcterms:modified>
  <cp:category>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0x01010003AA6F81C7746D4BB0636BA1990CAB46</vt:lpwstr>
  </property>
</Properties>
</file>